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06" r:id="rId4"/>
    <p:sldId id="313" r:id="rId5"/>
    <p:sldId id="317" r:id="rId6"/>
    <p:sldId id="315" r:id="rId7"/>
    <p:sldId id="316" r:id="rId8"/>
    <p:sldId id="312" r:id="rId9"/>
  </p:sldIdLst>
  <p:sldSz cx="12192000" cy="685800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33393D-33D1-4AAA-8F47-6B8C5FE5D56A}">
          <p14:sldIdLst>
            <p14:sldId id="256"/>
            <p14:sldId id="259"/>
            <p14:sldId id="306"/>
            <p14:sldId id="313"/>
            <p14:sldId id="317"/>
            <p14:sldId id="315"/>
            <p14:sldId id="316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FF66"/>
    <a:srgbClr val="CCFFFF"/>
    <a:srgbClr val="66FFFF"/>
    <a:srgbClr val="FFCC99"/>
    <a:srgbClr val="FFCC66"/>
    <a:srgbClr val="FF99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2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454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ur\Downloads\J-WORLD-BUS%232019%23SSCI%23Metric-Trend-5-Year-Impact-Facto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ur\Downloads\J-WORLD-BUS%232019%23SSCI%23Metric-Trend-5-Year-Impact-Facto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ur\Downloads\J-WORLD-BUS%232019%23SSCI%23Metric-Trend-5-Year-Impact-Facto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v%20Fainshmidt\Google%20Drive\JWB%20Administration\Stats%20and%20Analyses\Data%20for%20IFs%202019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v%20Fainshmidt\Google%20Drive\JWB%20Administration\Stats%20and%20Analyses\Data%20for%20IFs%202019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'Metric Trend 5 Year Impact Fact'!$B$19</c:f>
              <c:strCache>
                <c:ptCount val="1"/>
                <c:pt idx="0">
                  <c:v>Impact Factor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'Metric Trend 5 Year Impact Fact'!$A$20:$A$24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'Metric Trend 5 Year Impact Fact'!$B$20:$B$24</c:f>
              <c:numCache>
                <c:formatCode>General</c:formatCode>
                <c:ptCount val="5"/>
                <c:pt idx="0">
                  <c:v>3.7290000000000001</c:v>
                </c:pt>
                <c:pt idx="1">
                  <c:v>4.5410000000000004</c:v>
                </c:pt>
                <c:pt idx="2">
                  <c:v>5.0190000000000001</c:v>
                </c:pt>
                <c:pt idx="3">
                  <c:v>6.0780000000000003</c:v>
                </c:pt>
                <c:pt idx="4">
                  <c:v>6.774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C-4677-836C-F9F5CE4B7B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6450799"/>
        <c:axId val="86645246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'Metric Trend 5 Year Impact Fact'!$A$19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'Metric Trend 5 Year Impact Fact'!$A$20:$A$24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'Metric Trend 5 Year Impact Fact'!$A$20:$A$24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EDC-4677-836C-F9F5CE4B7BF9}"/>
                  </c:ext>
                </c:extLst>
              </c15:ser>
            </c15:filteredBarSeries>
          </c:ext>
        </c:extLst>
      </c:barChart>
      <c:catAx>
        <c:axId val="86645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2463"/>
        <c:crosses val="autoZero"/>
        <c:auto val="1"/>
        <c:lblAlgn val="ctr"/>
        <c:lblOffset val="100"/>
        <c:noMultiLvlLbl val="0"/>
      </c:catAx>
      <c:valAx>
        <c:axId val="866452463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'Metric Trend 5 Year Impact Fact'!$B$28:$B$32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'Metric Trend 5 Year Impact Fact'!$C$28:$C$32</c:f>
              <c:numCache>
                <c:formatCode>General</c:formatCode>
                <c:ptCount val="5"/>
                <c:pt idx="0">
                  <c:v>2.8109999999999999</c:v>
                </c:pt>
                <c:pt idx="1">
                  <c:v>3.758</c:v>
                </c:pt>
                <c:pt idx="2">
                  <c:v>3.9929999999999999</c:v>
                </c:pt>
                <c:pt idx="3">
                  <c:v>5.7889999999999997</c:v>
                </c:pt>
                <c:pt idx="4">
                  <c:v>5.194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8-4400-BEA6-486B39F106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6450799"/>
        <c:axId val="866452463"/>
        <c:extLst/>
      </c:barChart>
      <c:catAx>
        <c:axId val="86645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2463"/>
        <c:crosses val="autoZero"/>
        <c:auto val="1"/>
        <c:lblAlgn val="ctr"/>
        <c:lblOffset val="100"/>
        <c:noMultiLvlLbl val="0"/>
      </c:catAx>
      <c:valAx>
        <c:axId val="866452463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704280421084E-2"/>
          <c:y val="6.1520237751857838E-2"/>
          <c:w val="0.87569339274193703"/>
          <c:h val="0.795202750221190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'Metric Trend 5 Year Impact Fact'!$A$36:$A$40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'Metric Trend 5 Year Impact Fact'!$B$36:$B$40</c:f>
              <c:numCache>
                <c:formatCode>General</c:formatCode>
                <c:ptCount val="5"/>
                <c:pt idx="0">
                  <c:v>6.5</c:v>
                </c:pt>
                <c:pt idx="1">
                  <c:v>6.8</c:v>
                </c:pt>
                <c:pt idx="2">
                  <c:v>8.1999999999999993</c:v>
                </c:pt>
                <c:pt idx="3">
                  <c:v>8.6999999999999993</c:v>
                </c:pt>
                <c:pt idx="4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D-4295-93F1-B77630FDE8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66450799"/>
        <c:axId val="866452463"/>
        <c:extLst/>
      </c:barChart>
      <c:catAx>
        <c:axId val="86645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2463"/>
        <c:crosses val="autoZero"/>
        <c:auto val="1"/>
        <c:lblAlgn val="ctr"/>
        <c:lblOffset val="100"/>
        <c:noMultiLvlLbl val="0"/>
      </c:catAx>
      <c:valAx>
        <c:axId val="866452463"/>
        <c:scaling>
          <c:orientation val="minMax"/>
          <c:max val="1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45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410077440375001E-2"/>
          <c:y val="0.11048182329598151"/>
          <c:w val="0.90218755720808264"/>
          <c:h val="0.69852943039738891"/>
        </c:manualLayout>
      </c:layout>
      <c:lineChart>
        <c:grouping val="standard"/>
        <c:varyColors val="0"/>
        <c:ser>
          <c:idx val="0"/>
          <c:order val="0"/>
          <c:tx>
            <c:v>MINIMUM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'FT50'!$B$53:$F$53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'FT50'!$B$54:$F$54</c:f>
              <c:numCache>
                <c:formatCode>0.000</c:formatCode>
                <c:ptCount val="5"/>
                <c:pt idx="0">
                  <c:v>1.5129999999999999</c:v>
                </c:pt>
                <c:pt idx="1">
                  <c:v>1.673</c:v>
                </c:pt>
                <c:pt idx="2">
                  <c:v>1.5880000000000001</c:v>
                </c:pt>
                <c:pt idx="3">
                  <c:v>1.9419999999999999</c:v>
                </c:pt>
                <c:pt idx="4">
                  <c:v>2.0259999999999998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EB-461C-9C2C-027DB2CD44E5}"/>
            </c:ext>
          </c:extLst>
        </c:ser>
        <c:ser>
          <c:idx val="2"/>
          <c:order val="2"/>
          <c:tx>
            <c:v>MEAN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'FT50'!$B$53:$F$53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'FT50'!$B$56:$F$56</c:f>
              <c:numCache>
                <c:formatCode>0.000</c:formatCode>
                <c:ptCount val="5"/>
                <c:pt idx="0">
                  <c:v>3.2925000000000018</c:v>
                </c:pt>
                <c:pt idx="1">
                  <c:v>3.8350000000000004</c:v>
                </c:pt>
                <c:pt idx="2">
                  <c:v>4.170539999999999</c:v>
                </c:pt>
                <c:pt idx="3">
                  <c:v>4.80166</c:v>
                </c:pt>
                <c:pt idx="4">
                  <c:v>5.0246399999999998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EB-461C-9C2C-027DB2CD44E5}"/>
            </c:ext>
          </c:extLst>
        </c:ser>
        <c:ser>
          <c:idx val="3"/>
          <c:order val="3"/>
          <c:tx>
            <c:v>MEDIAN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'FT50'!$B$53:$F$53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'FT50'!$B$57:$F$57</c:f>
              <c:numCache>
                <c:formatCode>0.000</c:formatCode>
                <c:ptCount val="5"/>
                <c:pt idx="0">
                  <c:v>3.153</c:v>
                </c:pt>
                <c:pt idx="1">
                  <c:v>3.5194999999999999</c:v>
                </c:pt>
                <c:pt idx="2">
                  <c:v>3.802</c:v>
                </c:pt>
                <c:pt idx="3">
                  <c:v>4.327</c:v>
                </c:pt>
                <c:pt idx="4">
                  <c:v>4.6375000000000002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EB-461C-9C2C-027DB2CD44E5}"/>
            </c:ext>
          </c:extLst>
        </c:ser>
        <c:ser>
          <c:idx val="4"/>
          <c:order val="4"/>
          <c:tx>
            <c:v>JWB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'FT50'!$B$53:$F$53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'FT50'!$B$58:$F$58</c:f>
              <c:numCache>
                <c:formatCode>0.000</c:formatCode>
                <c:ptCount val="5"/>
                <c:pt idx="0">
                  <c:v>2.8109999999999999</c:v>
                </c:pt>
                <c:pt idx="1">
                  <c:v>3.758</c:v>
                </c:pt>
                <c:pt idx="2">
                  <c:v>3.9929999999999999</c:v>
                </c:pt>
                <c:pt idx="3">
                  <c:v>5.7889999999999997</c:v>
                </c:pt>
                <c:pt idx="4">
                  <c:v>5.194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EB-461C-9C2C-027DB2CD4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721616"/>
        <c:axId val="47172193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MAXIMUM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'FT50'!$B$53:$F$53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 formatCode="General">
                        <c:v>2018</c:v>
                      </c:pt>
                      <c:pt idx="4" formatCode="General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'FT50'!$B$55:$D$55</c15:sqref>
                        </c15:formulaRef>
                      </c:ext>
                    </c:extLst>
                    <c:numCache>
                      <c:formatCode>0.000</c:formatCode>
                      <c:ptCount val="3"/>
                      <c:pt idx="0">
                        <c:v>7.2880000000000003</c:v>
                      </c:pt>
                      <c:pt idx="1">
                        <c:v>9.4079999999999995</c:v>
                      </c:pt>
                      <c:pt idx="2">
                        <c:v>8.8550000000000004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9FEB-461C-9C2C-027DB2CD44E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v>25th Percentile</c:v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'FT50'!$B$53:$F$53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 formatCode="General">
                        <c:v>2018</c:v>
                      </c:pt>
                      <c:pt idx="4" formatCode="General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'FT50'!$B$59:$D$59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2.1055000000000001</c:v>
                      </c:pt>
                      <c:pt idx="1">
                        <c:v>2.3555000000000001</c:v>
                      </c:pt>
                      <c:pt idx="2">
                        <c:v>2.5557500000000002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FEB-461C-9C2C-027DB2CD44E5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v>75th Percentile </c:v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'FT50'!$B$53:$F$53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 formatCode="General">
                        <c:v>2018</c:v>
                      </c:pt>
                      <c:pt idx="4" formatCode="General">
                        <c:v>2019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'FT50'!$B$60:$D$60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3.9137499999999998</c:v>
                      </c:pt>
                      <c:pt idx="1">
                        <c:v>4.9192499999999999</c:v>
                      </c:pt>
                      <c:pt idx="2">
                        <c:v>5.3460000000000001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FEB-461C-9C2C-027DB2CD44E5}"/>
                  </c:ext>
                </c:extLst>
              </c15:ser>
            </c15:filteredLineSeries>
          </c:ext>
        </c:extLst>
      </c:lineChart>
      <c:catAx>
        <c:axId val="4717216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721936"/>
        <c:crosses val="autoZero"/>
        <c:auto val="1"/>
        <c:lblAlgn val="ctr"/>
        <c:lblOffset val="100"/>
        <c:noMultiLvlLbl val="0"/>
      </c:catAx>
      <c:valAx>
        <c:axId val="471721936"/>
        <c:scaling>
          <c:orientation val="minMax"/>
          <c:max val="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72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MINIMUM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'IB Journals'!$B$9:$F$9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'IB Journals'!$B$10:$F$10</c:f>
              <c:numCache>
                <c:formatCode>0.000</c:formatCode>
                <c:ptCount val="5"/>
                <c:pt idx="0">
                  <c:v>1.0760000000000001</c:v>
                </c:pt>
                <c:pt idx="1">
                  <c:v>1.516</c:v>
                </c:pt>
                <c:pt idx="2">
                  <c:v>2.121</c:v>
                </c:pt>
                <c:pt idx="3">
                  <c:v>2.6890000000000001</c:v>
                </c:pt>
                <c:pt idx="4">
                  <c:v>2.0150000000000001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4C-4199-9EAA-A90818DAD89E}"/>
            </c:ext>
          </c:extLst>
        </c:ser>
        <c:ser>
          <c:idx val="2"/>
          <c:order val="1"/>
          <c:tx>
            <c:v>MEAN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'IB Journals'!$B$9:$F$9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'IB Journals'!$B$12:$F$12</c:f>
              <c:numCache>
                <c:formatCode>0.000</c:formatCode>
                <c:ptCount val="5"/>
                <c:pt idx="0">
                  <c:v>1.9106000000000001</c:v>
                </c:pt>
                <c:pt idx="1">
                  <c:v>2.8921999999999999</c:v>
                </c:pt>
                <c:pt idx="2">
                  <c:v>3.13</c:v>
                </c:pt>
                <c:pt idx="3">
                  <c:v>3.9224000000000006</c:v>
                </c:pt>
                <c:pt idx="4">
                  <c:v>4.6024000000000003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4C-4199-9EAA-A90818DAD89E}"/>
            </c:ext>
          </c:extLst>
        </c:ser>
        <c:ser>
          <c:idx val="3"/>
          <c:order val="2"/>
          <c:tx>
            <c:v>MEDIAN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'IB Journals'!$B$9:$F$9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'IB Journals'!$B$13:$F$13</c:f>
              <c:numCache>
                <c:formatCode>0.000</c:formatCode>
                <c:ptCount val="5"/>
                <c:pt idx="0">
                  <c:v>1.669</c:v>
                </c:pt>
                <c:pt idx="1">
                  <c:v>2.476</c:v>
                </c:pt>
                <c:pt idx="2">
                  <c:v>2.298</c:v>
                </c:pt>
                <c:pt idx="3">
                  <c:v>2.83</c:v>
                </c:pt>
                <c:pt idx="4">
                  <c:v>3.9529999999999998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4C-4199-9EAA-A90818DAD89E}"/>
            </c:ext>
          </c:extLst>
        </c:ser>
        <c:ser>
          <c:idx val="4"/>
          <c:order val="3"/>
          <c:tx>
            <c:v>JWB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'IB Journals'!$B$9:$F$9</c:f>
              <c:numCache>
                <c:formatCode>0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 formatCode="General">
                  <c:v>2018</c:v>
                </c:pt>
                <c:pt idx="4" formatCode="General">
                  <c:v>2019</c:v>
                </c:pt>
              </c:numCache>
            </c:numRef>
          </c:cat>
          <c:val>
            <c:numRef>
              <c:f>'IB Journals'!$B$14:$F$14</c:f>
              <c:numCache>
                <c:formatCode>0.000</c:formatCode>
                <c:ptCount val="5"/>
                <c:pt idx="0">
                  <c:v>2.8109999999999999</c:v>
                </c:pt>
                <c:pt idx="1">
                  <c:v>3.758</c:v>
                </c:pt>
                <c:pt idx="2">
                  <c:v>3.9929999999999999</c:v>
                </c:pt>
                <c:pt idx="3">
                  <c:v>5.7889999999999997</c:v>
                </c:pt>
                <c:pt idx="4">
                  <c:v>5.194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4C-4199-9EAA-A90818DAD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721616"/>
        <c:axId val="471721936"/>
        <c:extLst/>
      </c:lineChart>
      <c:catAx>
        <c:axId val="4717216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721936"/>
        <c:crosses val="autoZero"/>
        <c:auto val="1"/>
        <c:lblAlgn val="ctr"/>
        <c:lblOffset val="100"/>
        <c:noMultiLvlLbl val="0"/>
      </c:catAx>
      <c:valAx>
        <c:axId val="471721936"/>
        <c:scaling>
          <c:orientation val="minMax"/>
          <c:max val="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72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5D64-4B31-B9B3-BB3F9EBCD6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5D64-4B31-B9B3-BB3F9EBCD6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8.56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5D64-4B31-B9B3-BB3F9EBCD6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JWB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11.9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Category 1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5D64-4B31-B9B3-BB3F9EBCD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280696"/>
        <c:axId val="601281336"/>
      </c:barChart>
      <c:catAx>
        <c:axId val="601280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1281336"/>
        <c:crosses val="autoZero"/>
        <c:auto val="1"/>
        <c:lblAlgn val="ctr"/>
        <c:lblOffset val="100"/>
        <c:noMultiLvlLbl val="0"/>
      </c:catAx>
      <c:valAx>
        <c:axId val="60128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28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97-4BA7-992A-33286D0348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97-4BA7-992A-33286D0348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97-4BA7-992A-33286D0348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97-4BA7-992A-33286D0348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97-4BA7-992A-33286D0348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897-4BA7-992A-33286D0348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Sheet1!$B$1:$H$1</c:f>
              <c:strCache>
                <c:ptCount val="6"/>
                <c:pt idx="0">
                  <c:v>Africa</c:v>
                </c:pt>
                <c:pt idx="1">
                  <c:v>Asia</c:v>
                </c:pt>
                <c:pt idx="2">
                  <c:v>Europe</c:v>
                </c:pt>
                <c:pt idx="3">
                  <c:v>North and Central America</c:v>
                </c:pt>
                <c:pt idx="4">
                  <c:v>Oceania</c:v>
                </c:pt>
                <c:pt idx="5">
                  <c:v>South America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11</c:v>
                </c:pt>
                <c:pt idx="1">
                  <c:v>241</c:v>
                </c:pt>
                <c:pt idx="2">
                  <c:v>289</c:v>
                </c:pt>
                <c:pt idx="3">
                  <c:v>140</c:v>
                </c:pt>
                <c:pt idx="4">
                  <c:v>47</c:v>
                </c:pt>
                <c:pt idx="5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7AFB-44AD-ACFC-E6320DDA93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39948735939321"/>
          <c:y val="0.23287442268319394"/>
          <c:w val="0.1833939897142807"/>
          <c:h val="0.65578824575047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-1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7DB08D-4160-4046-99EE-425BC215112A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B96AF-7AF4-46AF-AF50-01A43EF12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A74744-E0BA-443E-831C-7355706D11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0023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MS PMincho" pitchFamily="18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3C439-E208-445D-A881-637F483837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6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Oval 4"/>
          <p:cNvSpPr/>
          <p:nvPr/>
        </p:nvSpPr>
        <p:spPr>
          <a:xfrm>
            <a:off x="1543051" y="1344614"/>
            <a:ext cx="84667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055F-0BDF-4629-B883-55902915C10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10281771" y="260648"/>
            <a:ext cx="1670880" cy="64807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3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769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10377781" y="260648"/>
            <a:ext cx="1670880" cy="648072"/>
          </a:xfrm>
          <a:prstGeom prst="rect">
            <a:avLst/>
          </a:prstGeom>
          <a:effectLst/>
        </p:spPr>
      </p:pic>
      <p:pic>
        <p:nvPicPr>
          <p:cNvPr id="8" name="Picture Placeholder 4" descr="cover_photo.jpeg"/>
          <p:cNvPicPr>
            <a:picLocks noChangeAspect="1"/>
          </p:cNvPicPr>
          <p:nvPr userDrawn="1"/>
        </p:nvPicPr>
        <p:blipFill>
          <a:blip r:embed="rId3"/>
          <a:srcRect t="74" b="74"/>
          <a:stretch>
            <a:fillRect/>
          </a:stretch>
        </p:blipFill>
        <p:spPr>
          <a:xfrm>
            <a:off x="1" y="-27384"/>
            <a:ext cx="135215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9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3767" y="0"/>
            <a:ext cx="9144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3048000" y="0"/>
            <a:ext cx="101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kumimoji="0"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Oval 6"/>
          <p:cNvSpPr/>
          <p:nvPr/>
        </p:nvSpPr>
        <p:spPr>
          <a:xfrm>
            <a:off x="3210984" y="2746375"/>
            <a:ext cx="84667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C7664B-8A13-452E-BC07-CD6CAD292B46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6329E-1A44-4D45-9FB1-2F09BF411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1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E07EBD-1B56-4EF4-8093-AD6215C6502B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0545-30B6-4106-8941-F424E5B0356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0" y="260648"/>
            <a:ext cx="1670880" cy="6480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1970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A271C-C344-4082-A93C-A3081079DF05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37F61-58AD-426C-AB34-C2791C3CBAD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0" y="260648"/>
            <a:ext cx="1670880" cy="6480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7914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552" y="0"/>
            <a:ext cx="10839449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kumimoji="0"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F5AE0E-8132-4750-B63E-E68E9E80A045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848D-6AE8-4759-B545-BFCD8CF71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9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9E7B15-F970-48DD-8B66-8F08351827C0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85187-6E72-4004-BF66-2D8C32F3981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0" y="260648"/>
            <a:ext cx="1670880" cy="6480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5754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9E5B5-5333-43A1-A135-8989609C2851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D8FBF-A4AA-4238-A73E-496ADA2602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9F3260-DF74-4ABE-A7CD-A1005B8CCC3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" b="3599"/>
          <a:stretch/>
        </p:blipFill>
        <p:spPr>
          <a:xfrm>
            <a:off x="0" y="260648"/>
            <a:ext cx="1670880" cy="6480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406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67" y="-815975"/>
            <a:ext cx="21844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4367" y="20639"/>
            <a:ext cx="2271184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kumimoji="0"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34" y="0"/>
            <a:ext cx="1084156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999133" cy="654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714500" y="1214438"/>
            <a:ext cx="999913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B5A788"/>
                </a:solidFill>
              </a:defRPr>
            </a:lvl1pPr>
          </a:lstStyle>
          <a:p>
            <a:fld id="{711F203F-BDFE-49F8-966B-9BBCBF54FAE3}" type="datetimeFigureOut">
              <a:rPr lang="en-US"/>
              <a:pPr/>
              <a:t>7/12/2020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  <a:ea typeface="ＭＳ Ｐゴシック" pitchFamily="34" charset="-128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5033" y="6305550"/>
            <a:ext cx="609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B5A788"/>
                </a:solidFill>
              </a:defRPr>
            </a:lvl1pPr>
          </a:lstStyle>
          <a:p>
            <a:fld id="{FC7A9E0A-74D1-4DBE-BE63-BF488BA48B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352551" y="0"/>
            <a:ext cx="9736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kumimoji="0"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38" name="Rectangle 8"/>
          <p:cNvSpPr>
            <a:spLocks noChangeArrowheads="1"/>
          </p:cNvSpPr>
          <p:nvPr userDrawn="1"/>
        </p:nvSpPr>
        <p:spPr bwMode="auto">
          <a:xfrm>
            <a:off x="355600" y="260350"/>
            <a:ext cx="11396133" cy="6477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i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39" name="Picture 9" descr="MPj04371850000[1]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1" b="17429"/>
          <a:stretch>
            <a:fillRect/>
          </a:stretch>
        </p:blipFill>
        <p:spPr bwMode="auto">
          <a:xfrm>
            <a:off x="334433" y="255589"/>
            <a:ext cx="1153584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25" r:id="rId3"/>
    <p:sldLayoutId id="2147484519" r:id="rId4"/>
    <p:sldLayoutId id="2147484520" r:id="rId5"/>
    <p:sldLayoutId id="2147484527" r:id="rId6"/>
    <p:sldLayoutId id="2147484521" r:id="rId7"/>
    <p:sldLayoutId id="2147484522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Verdana" pitchFamily="34" charset="0"/>
          <a:ea typeface="+mj-ea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HGｺﾞｼｯｸE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HGｺﾞｼｯｸE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HGｺﾞｼｯｸE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HGｺﾞｼｯｸE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HGｺﾞｼｯｸE"/>
          <a:cs typeface="HGｺﾞｼｯｸE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HGｺﾞｼｯｸE"/>
          <a:cs typeface="HGｺﾞｼｯｸE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HGｺﾞｼｯｸE"/>
          <a:cs typeface="HGｺﾞｼｯｸE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HGｺﾞｼｯｸE"/>
          <a:cs typeface="HGｺﾞｼｯｸE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urnals.elsevier.com/journal-of-world-busin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groups/8533855/profile" TargetMode="External"/><Relationship Id="rId5" Type="http://schemas.openxmlformats.org/officeDocument/2006/relationships/hyperlink" Target="https://www.facebook.com/JWBnews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1343472" y="4943848"/>
            <a:ext cx="10848528" cy="1941537"/>
          </a:xfrm>
          <a:prstGeom prst="rect">
            <a:avLst/>
          </a:prstGeom>
          <a:solidFill>
            <a:srgbClr val="AFBF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071664" y="1825812"/>
            <a:ext cx="66707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sz="4000" b="1" dirty="0"/>
              <a:t>Journal of World Business</a:t>
            </a:r>
            <a:endParaRPr lang="en-US" sz="3200" b="1" dirty="0"/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1870752" y="4753148"/>
            <a:ext cx="9072562" cy="2071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0" bIns="0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de-DE" sz="2700" dirty="0">
                <a:latin typeface="+mn-lt"/>
                <a:ea typeface="+mj-ea"/>
                <a:cs typeface="+mj-cs"/>
              </a:rPr>
              <a:t>Ajai Gaur</a:t>
            </a:r>
          </a:p>
          <a:p>
            <a:pPr fontAlgn="auto">
              <a:spcAft>
                <a:spcPts val="0"/>
              </a:spcAft>
              <a:defRPr/>
            </a:pPr>
            <a:r>
              <a:rPr kumimoji="0" lang="de-DE" sz="2700" dirty="0">
                <a:latin typeface="+mn-lt"/>
                <a:ea typeface="+mj-ea"/>
                <a:cs typeface="+mj-cs"/>
              </a:rPr>
              <a:t>Editor-in-Chief</a:t>
            </a:r>
            <a:endParaRPr kumimoji="0" lang="de-DE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640" y="2911903"/>
            <a:ext cx="2832786" cy="1463040"/>
          </a:xfrm>
          <a:prstGeom prst="rect">
            <a:avLst/>
          </a:prstGeom>
        </p:spPr>
      </p:pic>
      <p:pic>
        <p:nvPicPr>
          <p:cNvPr id="6" name="Picture Placeholder 4" descr="cover_photo.jpeg"/>
          <p:cNvPicPr>
            <a:picLocks noChangeAspect="1"/>
          </p:cNvPicPr>
          <p:nvPr/>
        </p:nvPicPr>
        <p:blipFill>
          <a:blip r:embed="rId3"/>
          <a:srcRect t="74" b="74"/>
          <a:stretch>
            <a:fillRect/>
          </a:stretch>
        </p:blipFill>
        <p:spPr>
          <a:xfrm>
            <a:off x="1" y="-27384"/>
            <a:ext cx="1352150" cy="18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24"/>
    </mc:Choice>
    <mc:Fallback xmlns="">
      <p:transition spd="slow" advTm="882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6C0C-CCF7-4F22-B4AD-A07D3B5E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664" y="260648"/>
            <a:ext cx="7945556" cy="662679"/>
          </a:xfrm>
        </p:spPr>
        <p:txBody>
          <a:bodyPr>
            <a:normAutofit/>
          </a:bodyPr>
          <a:lstStyle/>
          <a:p>
            <a:r>
              <a:rPr lang="en-US" sz="2400" dirty="0">
                <a:ea typeface="Verdana" panose="020B0604030504040204" pitchFamily="34" charset="0"/>
              </a:rPr>
              <a:t>Scope and Coverage </a:t>
            </a:r>
            <a:endParaRPr lang="en-NL" sz="2400" dirty="0"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E8442-7DF7-46F0-87D7-0A102466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664" y="1412776"/>
            <a:ext cx="9923952" cy="5040560"/>
          </a:xfrm>
        </p:spPr>
        <p:txBody>
          <a:bodyPr>
            <a:noAutofit/>
          </a:bodyPr>
          <a:lstStyle/>
          <a:p>
            <a:r>
              <a:rPr lang="en-GB" dirty="0"/>
              <a:t>JWB is a premier journal in the field of international business. </a:t>
            </a:r>
          </a:p>
          <a:p>
            <a:r>
              <a:rPr lang="en-US" dirty="0"/>
              <a:t>JWB seeks submissions with an explicit multinational, cross-border, or international comparative orientation toward the study of management and organizations. </a:t>
            </a:r>
          </a:p>
          <a:p>
            <a:r>
              <a:rPr lang="en-US" dirty="0"/>
              <a:t>JWB publishes cutting-edge research that advances new ways of thinking about multinational firms and global phenomena. </a:t>
            </a:r>
          </a:p>
          <a:p>
            <a:r>
              <a:rPr lang="en-US" dirty="0"/>
              <a:t>JWB values contributions that explore and explicate implications for global enterprises and their managers, as well as consequences for public policy and society.</a:t>
            </a:r>
          </a:p>
          <a:p>
            <a:r>
              <a:rPr lang="en-US" dirty="0"/>
              <a:t>For more information, visit: </a:t>
            </a:r>
            <a:r>
              <a:rPr lang="en-US" dirty="0">
                <a:hlinkClick r:id="rId2"/>
              </a:rPr>
              <a:t>https://www.journals.elsevier.com/journal-of-world-business</a:t>
            </a:r>
            <a:endParaRPr lang="en-US" dirty="0"/>
          </a:p>
          <a:p>
            <a:pPr marL="825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65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6"/>
    </mc:Choice>
    <mc:Fallback xmlns="">
      <p:transition spd="slow" advTm="46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5A85-C53C-4880-B3D4-07FE9BE1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270488"/>
            <a:ext cx="6264696" cy="586763"/>
          </a:xfrm>
          <a:noFill/>
          <a:ln w="19050">
            <a:noFill/>
          </a:ln>
        </p:spPr>
        <p:txBody>
          <a:bodyPr wrap="square">
            <a:normAutofit/>
          </a:bodyPr>
          <a:lstStyle/>
          <a:p>
            <a:r>
              <a:rPr lang="en-US" sz="2400" dirty="0"/>
              <a:t>Impact Statistics and Rankings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3261-71BA-4E45-8231-9D5D9C7F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836712"/>
            <a:ext cx="5040560" cy="20162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/>
              <a:t>2019 2-year Impact Factor: 5.194</a:t>
            </a:r>
          </a:p>
          <a:p>
            <a:pPr>
              <a:lnSpc>
                <a:spcPct val="120000"/>
              </a:lnSpc>
            </a:pPr>
            <a:r>
              <a:rPr lang="en-US" sz="2200" b="1" dirty="0"/>
              <a:t>2019 5-year Impact Factor: 6.774</a:t>
            </a:r>
          </a:p>
          <a:p>
            <a:pPr>
              <a:lnSpc>
                <a:spcPct val="120000"/>
              </a:lnSpc>
            </a:pPr>
            <a:r>
              <a:rPr lang="en-US" sz="2200" b="1" dirty="0"/>
              <a:t>2019 Cite Score: </a:t>
            </a:r>
            <a:r>
              <a:rPr lang="en-US" sz="2200" b="1" dirty="0"/>
              <a:t>11.9</a:t>
            </a:r>
          </a:p>
          <a:p>
            <a:pPr>
              <a:lnSpc>
                <a:spcPct val="120000"/>
              </a:lnSpc>
            </a:pPr>
            <a:r>
              <a:rPr lang="en-US" sz="2200" b="1" dirty="0"/>
              <a:t>About 800 submissions per year</a:t>
            </a:r>
          </a:p>
          <a:p>
            <a:pPr>
              <a:lnSpc>
                <a:spcPct val="120000"/>
              </a:lnSpc>
            </a:pPr>
            <a:r>
              <a:rPr lang="en-US" sz="2200" b="1" dirty="0"/>
              <a:t>7% acceptance rate</a:t>
            </a:r>
            <a:endParaRPr lang="en-GB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9366" y="338539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5-Year Impact Factor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9856" y="33853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2-Year Impact Factor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285176"/>
              </p:ext>
            </p:extLst>
          </p:nvPr>
        </p:nvGraphicFramePr>
        <p:xfrm>
          <a:off x="1307469" y="3933056"/>
          <a:ext cx="349238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073261-71BA-4E45-8231-9D5D9C7F6E94}"/>
              </a:ext>
            </a:extLst>
          </p:cNvPr>
          <p:cNvSpPr txBox="1">
            <a:spLocks/>
          </p:cNvSpPr>
          <p:nvPr/>
        </p:nvSpPr>
        <p:spPr bwMode="auto">
          <a:xfrm>
            <a:off x="6600056" y="908720"/>
            <a:ext cx="5148571" cy="212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r>
              <a:rPr kumimoji="0" lang="en-US" sz="2200" b="1" dirty="0"/>
              <a:t>“A*” in ABDC list.</a:t>
            </a:r>
          </a:p>
          <a:p>
            <a:pPr>
              <a:lnSpc>
                <a:spcPct val="120000"/>
              </a:lnSpc>
            </a:pPr>
            <a:r>
              <a:rPr kumimoji="0" lang="en-US" sz="2200" b="1" dirty="0"/>
              <a:t>“4” in ABS list.</a:t>
            </a:r>
          </a:p>
          <a:p>
            <a:pPr>
              <a:lnSpc>
                <a:spcPct val="120000"/>
              </a:lnSpc>
            </a:pPr>
            <a:r>
              <a:rPr kumimoji="0" lang="en-US" sz="2200" b="1" dirty="0"/>
              <a:t>Ranked #2 in international business by Google Scholar</a:t>
            </a:r>
            <a:endParaRPr kumimoji="0" lang="en-GB" sz="2200" b="1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394720"/>
              </p:ext>
            </p:extLst>
          </p:nvPr>
        </p:nvGraphicFramePr>
        <p:xfrm>
          <a:off x="4772980" y="3929608"/>
          <a:ext cx="3627276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556105"/>
              </p:ext>
            </p:extLst>
          </p:nvPr>
        </p:nvGraphicFramePr>
        <p:xfrm>
          <a:off x="8400256" y="3929608"/>
          <a:ext cx="3637284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64251" y="338539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Cite Score</a:t>
            </a:r>
          </a:p>
        </p:txBody>
      </p:sp>
    </p:spTree>
    <p:extLst>
      <p:ext uri="{BB962C8B-B14F-4D97-AF65-F5344CB8AC3E}">
        <p14:creationId xmlns:p14="http://schemas.microsoft.com/office/powerpoint/2010/main" val="3386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C6BE-3EDD-4560-AF02-AE2943D2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Comparison to select categories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5DCB6F8-CDAC-4445-B124-80337C6124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8556800"/>
              </p:ext>
            </p:extLst>
          </p:nvPr>
        </p:nvGraphicFramePr>
        <p:xfrm>
          <a:off x="2091299" y="2255515"/>
          <a:ext cx="4292733" cy="347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C810EC0-A7DF-4E3A-98BD-743DF89E78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15144"/>
              </p:ext>
            </p:extLst>
          </p:nvPr>
        </p:nvGraphicFramePr>
        <p:xfrm>
          <a:off x="7104112" y="2506886"/>
          <a:ext cx="4464496" cy="3226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3DF0248-21E2-49EA-A0EC-12425708286D}"/>
              </a:ext>
            </a:extLst>
          </p:cNvPr>
          <p:cNvSpPr txBox="1"/>
          <p:nvPr/>
        </p:nvSpPr>
        <p:spPr>
          <a:xfrm>
            <a:off x="1775520" y="188618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2-Year Impact Factor vs. FT50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8D3A5D-B46F-4DD8-9C22-D61E7A7573A5}"/>
              </a:ext>
            </a:extLst>
          </p:cNvPr>
          <p:cNvSpPr txBox="1"/>
          <p:nvPr/>
        </p:nvSpPr>
        <p:spPr>
          <a:xfrm>
            <a:off x="6523566" y="188618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2-Year Impact Factor vs. IB Journals*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E53450-2C24-4EB7-8656-BF89FA3EF213}"/>
              </a:ext>
            </a:extLst>
          </p:cNvPr>
          <p:cNvSpPr txBox="1"/>
          <p:nvPr/>
        </p:nvSpPr>
        <p:spPr>
          <a:xfrm>
            <a:off x="7896200" y="5733256"/>
            <a:ext cx="532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/>
              <a:t>* Includes: JIBS, GSJ, IBR, JIM, MIR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96800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C6BE-3EDD-4560-AF02-AE2943D2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Comparison to select categories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F0248-21E2-49EA-A0EC-12425708286D}"/>
              </a:ext>
            </a:extLst>
          </p:cNvPr>
          <p:cNvSpPr txBox="1"/>
          <p:nvPr/>
        </p:nvSpPr>
        <p:spPr>
          <a:xfrm>
            <a:off x="1415480" y="1886183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2019 Cite Score vs. FT50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8D3A5D-B46F-4DD8-9C22-D61E7A7573A5}"/>
              </a:ext>
            </a:extLst>
          </p:cNvPr>
          <p:cNvSpPr txBox="1"/>
          <p:nvPr/>
        </p:nvSpPr>
        <p:spPr>
          <a:xfrm>
            <a:off x="6869233" y="1846565"/>
            <a:ext cx="532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2-Year Impact Factor </a:t>
            </a:r>
            <a:r>
              <a:rPr lang="en-US" b="1" dirty="0" smtClean="0">
                <a:solidFill>
                  <a:srgbClr val="0070C0"/>
                </a:solidFill>
              </a:rPr>
              <a:t>of Top IB &amp;  </a:t>
            </a:r>
            <a:r>
              <a:rPr lang="en-US" b="1" dirty="0">
                <a:solidFill>
                  <a:srgbClr val="0070C0"/>
                </a:solidFill>
              </a:rPr>
              <a:t>Management Journals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4CE223C-B447-452A-B55B-7BDCD48859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5665733"/>
              </p:ext>
            </p:extLst>
          </p:nvPr>
        </p:nvGraphicFramePr>
        <p:xfrm>
          <a:off x="1775521" y="2420889"/>
          <a:ext cx="46805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91852"/>
              </p:ext>
            </p:extLst>
          </p:nvPr>
        </p:nvGraphicFramePr>
        <p:xfrm>
          <a:off x="6900341" y="2492896"/>
          <a:ext cx="4740275" cy="2935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90692567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91492143"/>
                    </a:ext>
                  </a:extLst>
                </a:gridCol>
                <a:gridCol w="851843">
                  <a:extLst>
                    <a:ext uri="{9D8B030D-6E8A-4147-A177-3AD203B41FA5}">
                      <a16:colId xmlns:a16="http://schemas.microsoft.com/office/drawing/2014/main" val="26366779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Cites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self-cites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2978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International Business Studies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463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Management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600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 of Management Review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17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Science Quarterly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494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Academy of Management Journal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016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Management Journal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705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World Business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5.19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4.70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9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Management Studies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2825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Strategy Journal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904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Business Review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717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International Management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593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 Science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729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International Review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304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38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8D74-D80E-49D3-B409-ABA2F7B0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JWB Welcomes Submissions from all 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4273E-6AF4-4C9C-A765-0DCF4DADD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Submitted Articles by Region (2019)</a:t>
            </a:r>
          </a:p>
          <a:p>
            <a:endParaRPr lang="en-US" dirty="0"/>
          </a:p>
        </p:txBody>
      </p:sp>
      <p:graphicFrame>
        <p:nvGraphicFramePr>
          <p:cNvPr id="6" name="Chart Placeholder 1">
            <a:extLst>
              <a:ext uri="{FF2B5EF4-FFF2-40B4-BE49-F238E27FC236}">
                <a16:creationId xmlns:a16="http://schemas.microsoft.com/office/drawing/2014/main" id="{B6DC4D97-2966-4678-941F-C54226110C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885107"/>
              </p:ext>
            </p:extLst>
          </p:nvPr>
        </p:nvGraphicFramePr>
        <p:xfrm>
          <a:off x="-1" y="2060848"/>
          <a:ext cx="1209463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49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01EF-8884-40A5-B925-9CCB5E91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JWB Welcomes Submissions from Diverse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73527-0C85-43EE-989E-4FA85FED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Global Political and Economic Environment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Strategic Management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Organizational Behavior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Cross-Cultural Management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Leadership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Human Resources Management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Ethics, Social Responsibility, and Sustainability </a:t>
            </a:r>
          </a:p>
          <a:p>
            <a:r>
              <a:rPr lang="en-US" b="0" i="0" dirty="0">
                <a:solidFill>
                  <a:srgbClr val="505050"/>
                </a:solidFill>
                <a:effectLst/>
                <a:latin typeface="NexusSerif"/>
              </a:rPr>
              <a:t>Innovation, Technology, and Entrepreneurship</a:t>
            </a:r>
          </a:p>
          <a:p>
            <a:r>
              <a:rPr lang="en-US" dirty="0">
                <a:solidFill>
                  <a:srgbClr val="505050"/>
                </a:solidFill>
                <a:latin typeface="NexusSerif"/>
              </a:rPr>
              <a:t>Organization Theory</a:t>
            </a:r>
          </a:p>
          <a:p>
            <a:r>
              <a:rPr lang="en-US" dirty="0">
                <a:solidFill>
                  <a:srgbClr val="505050"/>
                </a:solidFill>
                <a:latin typeface="NexusSerif"/>
              </a:rPr>
              <a:t>International Marketing and supply chain management</a:t>
            </a:r>
          </a:p>
          <a:p>
            <a:r>
              <a:rPr lang="en-US" dirty="0">
                <a:solidFill>
                  <a:srgbClr val="505050"/>
                </a:solidFill>
                <a:latin typeface="NexusSerif"/>
              </a:rPr>
              <a:t>International Finance and Accounting</a:t>
            </a:r>
          </a:p>
          <a:p>
            <a:r>
              <a:rPr lang="en-US" dirty="0">
                <a:solidFill>
                  <a:srgbClr val="505050"/>
                </a:solidFill>
                <a:latin typeface="NexusSerif"/>
              </a:rPr>
              <a:t>Research </a:t>
            </a:r>
            <a:r>
              <a:rPr lang="en-US" dirty="0" smtClean="0">
                <a:solidFill>
                  <a:srgbClr val="505050"/>
                </a:solidFill>
                <a:latin typeface="NexusSerif"/>
              </a:rPr>
              <a:t>Methods in 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6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JWB on Social Media </a:t>
            </a:r>
          </a:p>
        </p:txBody>
      </p:sp>
      <p:sp>
        <p:nvSpPr>
          <p:cNvPr id="4" name="AutoShape 2" descr="Risultati immagini per twitter"/>
          <p:cNvSpPr>
            <a:spLocks noChangeAspect="1" noChangeArrowheads="1"/>
          </p:cNvSpPr>
          <p:nvPr/>
        </p:nvSpPr>
        <p:spPr bwMode="auto">
          <a:xfrm>
            <a:off x="2783681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4" descr="Risultati immagini per twitter"/>
          <p:cNvSpPr>
            <a:spLocks noChangeAspect="1" noChangeArrowheads="1"/>
          </p:cNvSpPr>
          <p:nvPr/>
        </p:nvSpPr>
        <p:spPr bwMode="auto">
          <a:xfrm>
            <a:off x="2897981" y="86320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582" y="3162625"/>
            <a:ext cx="761350" cy="76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324" y="234315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8" descr="Risultati immagini per linkedin"/>
          <p:cNvSpPr>
            <a:spLocks noChangeAspect="1" noChangeArrowheads="1"/>
          </p:cNvSpPr>
          <p:nvPr/>
        </p:nvSpPr>
        <p:spPr bwMode="auto">
          <a:xfrm>
            <a:off x="3012281" y="97750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918" y="4082514"/>
            <a:ext cx="1592623" cy="43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68924" y="2348880"/>
            <a:ext cx="4967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Journal of World Business Page</a:t>
            </a:r>
            <a:endParaRPr lang="en-US" b="1" dirty="0">
              <a:solidFill>
                <a:prstClr val="black"/>
              </a:solidFill>
              <a:latin typeface="Calibri"/>
              <a:hlinkClick r:id="rId5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hlinkClick r:id="rId5"/>
              </a:rPr>
              <a:t>https://www.facebook.com/JWBnews/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0718" y="338078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@</a:t>
            </a:r>
            <a:r>
              <a:rPr lang="en-US" b="1" dirty="0" err="1">
                <a:solidFill>
                  <a:prstClr val="black"/>
                </a:solidFill>
                <a:latin typeface="Calibri"/>
              </a:rPr>
              <a:t>JWBNews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1133" y="4038503"/>
            <a:ext cx="5185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Journal of World Business Group</a:t>
            </a:r>
            <a:endParaRPr lang="en-US" b="1" dirty="0">
              <a:solidFill>
                <a:prstClr val="black"/>
              </a:solidFill>
              <a:latin typeface="Calibri"/>
              <a:hlinkClick r:id="rId5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hlinkClick r:id="rId6"/>
              </a:rPr>
              <a:t>https://www.linkedin.com/groups/8533855/profile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66BCFA-EBAF-43F8-9085-73E8AE9EF24A}"/>
              </a:ext>
            </a:extLst>
          </p:cNvPr>
          <p:cNvSpPr/>
          <p:nvPr/>
        </p:nvSpPr>
        <p:spPr>
          <a:xfrm>
            <a:off x="3067802" y="5008739"/>
            <a:ext cx="655659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/>
              <a:t>Social Media Coordinator</a:t>
            </a:r>
            <a:r>
              <a:rPr lang="en-US" sz="1500" dirty="0"/>
              <a:t>, </a:t>
            </a:r>
            <a:r>
              <a:rPr lang="en-US" sz="1500" b="1" dirty="0"/>
              <a:t>Vittoria Scalera - V.G.Scalera@uva.nl</a:t>
            </a:r>
          </a:p>
        </p:txBody>
      </p:sp>
    </p:spTree>
    <p:extLst>
      <p:ext uri="{BB962C8B-B14F-4D97-AF65-F5344CB8AC3E}">
        <p14:creationId xmlns:p14="http://schemas.microsoft.com/office/powerpoint/2010/main" val="3538009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20266</TotalTime>
  <Words>376</Words>
  <Application>Microsoft Office PowerPoint</Application>
  <PresentationFormat>Widescreen</PresentationFormat>
  <Paragraphs>93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MS PGothic</vt:lpstr>
      <vt:lpstr>Arial</vt:lpstr>
      <vt:lpstr>Calibri</vt:lpstr>
      <vt:lpstr>Gill Sans MT</vt:lpstr>
      <vt:lpstr>HGｺﾞｼｯｸE</vt:lpstr>
      <vt:lpstr>MS PMincho</vt:lpstr>
      <vt:lpstr>NexusSerif</vt:lpstr>
      <vt:lpstr>Times New Roman</vt:lpstr>
      <vt:lpstr>Verdana</vt:lpstr>
      <vt:lpstr>Wingdings 2</vt:lpstr>
      <vt:lpstr>Solstice</vt:lpstr>
      <vt:lpstr>PowerPoint Presentation</vt:lpstr>
      <vt:lpstr>Scope and Coverage </vt:lpstr>
      <vt:lpstr>Impact Statistics and Rankings</vt:lpstr>
      <vt:lpstr>Comparison to select categories</vt:lpstr>
      <vt:lpstr>Comparison to select categories</vt:lpstr>
      <vt:lpstr>JWB Welcomes Submissions from all Locations</vt:lpstr>
      <vt:lpstr>JWB Welcomes Submissions from Diverse Areas </vt:lpstr>
      <vt:lpstr>JWB on Social Media </vt:lpstr>
    </vt:vector>
  </TitlesOfParts>
  <Company>AGC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AGC</dc:creator>
  <cp:lastModifiedBy>Ajai</cp:lastModifiedBy>
  <cp:revision>477</cp:revision>
  <dcterms:created xsi:type="dcterms:W3CDTF">2007-05-31T10:35:50Z</dcterms:created>
  <dcterms:modified xsi:type="dcterms:W3CDTF">2020-07-13T03:09:22Z</dcterms:modified>
</cp:coreProperties>
</file>