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96" r:id="rId3"/>
    <p:sldId id="297" r:id="rId4"/>
    <p:sldId id="298" r:id="rId5"/>
    <p:sldId id="299" r:id="rId6"/>
    <p:sldId id="295" r:id="rId7"/>
    <p:sldId id="29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Vough" initials="H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4B3"/>
    <a:srgbClr val="0030C8"/>
    <a:srgbClr val="3366FF"/>
    <a:srgbClr val="1760CB"/>
    <a:srgbClr val="2976E7"/>
    <a:srgbClr val="347DE8"/>
    <a:srgbClr val="536CE7"/>
    <a:srgbClr val="4D77ED"/>
    <a:srgbClr val="3B3B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3979" autoAdjust="0"/>
  </p:normalViewPr>
  <p:slideViewPr>
    <p:cSldViewPr snapToGrid="0" snapToObjects="1">
      <p:cViewPr varScale="1">
        <p:scale>
          <a:sx n="111" d="100"/>
          <a:sy n="111" d="100"/>
        </p:scale>
        <p:origin x="15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8ACB0-D318-42E4-8D1B-5052AF2590D3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E3105-5DFB-4EA8-88D3-53FDAAABB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6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Directly</a:t>
            </a:r>
            <a:r>
              <a:rPr lang="en-US" baseline="0" dirty="0"/>
              <a:t> following MOC Connecting!</a:t>
            </a:r>
          </a:p>
          <a:p>
            <a:endParaRPr lang="en-US" baseline="0" dirty="0"/>
          </a:p>
          <a:p>
            <a:r>
              <a:rPr lang="en-US" baseline="0" dirty="0"/>
              <a:t>Make some friends at MOC Connecting and then solidify them over some drinks at the social!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E3105-5DFB-4EA8-88D3-53FDAAABB5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E3105-5DFB-4EA8-88D3-53FDAAABB5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2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B3EBB-6E06-4896-97D1-7C5E847A74F3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8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239-64E9-CB47-A2DD-5AA882B559DF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845-0C7A-4046-B01D-F20BF10C3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8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239-64E9-CB47-A2DD-5AA882B559DF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845-0C7A-4046-B01D-F20BF10C3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239-64E9-CB47-A2DD-5AA882B559DF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845-0C7A-4046-B01D-F20BF10C3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2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239-64E9-CB47-A2DD-5AA882B559DF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845-0C7A-4046-B01D-F20BF10C3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4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239-64E9-CB47-A2DD-5AA882B559DF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845-0C7A-4046-B01D-F20BF10C3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7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239-64E9-CB47-A2DD-5AA882B559DF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845-0C7A-4046-B01D-F20BF10C3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2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239-64E9-CB47-A2DD-5AA882B559DF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845-0C7A-4046-B01D-F20BF10C3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4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239-64E9-CB47-A2DD-5AA882B559DF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845-0C7A-4046-B01D-F20BF10C3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0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239-64E9-CB47-A2DD-5AA882B559DF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845-0C7A-4046-B01D-F20BF10C3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0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239-64E9-CB47-A2DD-5AA882B559DF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845-0C7A-4046-B01D-F20BF10C3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8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F239-64E9-CB47-A2DD-5AA882B559DF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1845-0C7A-4046-B01D-F20BF10C3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5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DF239-64E9-CB47-A2DD-5AA882B559DF}" type="datetimeFigureOut">
              <a:rPr lang="en-US" smtClean="0"/>
              <a:t>8/10/20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1845-0C7A-4046-B01D-F20BF10C3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203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228" y="5723319"/>
            <a:ext cx="9132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 Antiqua"/>
                <a:cs typeface="Book Antiqua"/>
              </a:rPr>
              <a:t>MOC Award Winners!!!!!!!!</a:t>
            </a:r>
          </a:p>
        </p:txBody>
      </p:sp>
    </p:spTree>
    <p:extLst>
      <p:ext uri="{BB962C8B-B14F-4D97-AF65-F5344CB8AC3E}">
        <p14:creationId xmlns:p14="http://schemas.microsoft.com/office/powerpoint/2010/main" val="391028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won MOC Best Student Led Paper…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“The Impact of Customer Creativity on Service Employees: An Emotional Appraisal Perspective” by Randy </a:t>
            </a:r>
            <a:r>
              <a:rPr lang="en-US" dirty="0" err="1">
                <a:solidFill>
                  <a:srgbClr val="FF0000"/>
                </a:solidFill>
              </a:rPr>
              <a:t>Xue</a:t>
            </a:r>
            <a:r>
              <a:rPr lang="en-US" dirty="0">
                <a:solidFill>
                  <a:srgbClr val="FF0000"/>
                </a:solidFill>
              </a:rPr>
              <a:t> Ren Lee, </a:t>
            </a:r>
            <a:r>
              <a:rPr lang="en-US" dirty="0" err="1">
                <a:solidFill>
                  <a:srgbClr val="FF0000"/>
                </a:solidFill>
              </a:rPr>
              <a:t>Pok</a:t>
            </a:r>
            <a:r>
              <a:rPr lang="en-US" dirty="0">
                <a:solidFill>
                  <a:srgbClr val="FF0000"/>
                </a:solidFill>
              </a:rPr>
              <a:t> Man Tang, Anthony Klotz, Remus </a:t>
            </a:r>
            <a:r>
              <a:rPr lang="en-US" dirty="0" err="1">
                <a:solidFill>
                  <a:srgbClr val="FF0000"/>
                </a:solidFill>
              </a:rPr>
              <a:t>Ilies</a:t>
            </a:r>
            <a:r>
              <a:rPr lang="en-US" dirty="0">
                <a:solidFill>
                  <a:srgbClr val="FF0000"/>
                </a:solidFill>
              </a:rPr>
              <a:t>, &amp; Shawn T. </a:t>
            </a:r>
            <a:r>
              <a:rPr lang="en-US" dirty="0" err="1">
                <a:solidFill>
                  <a:srgbClr val="FF0000"/>
                </a:solidFill>
              </a:rPr>
              <a:t>McClean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SG" dirty="0"/>
              <a:t>This award is sponsored by Durham University Business School and includes a plaque and an honorarium for the winner. </a:t>
            </a:r>
          </a:p>
          <a:p>
            <a:pPr marL="0" indent="0">
              <a:buNone/>
            </a:pPr>
            <a:endParaRPr lang="en-SG" dirty="0"/>
          </a:p>
          <a:p>
            <a:pPr marL="0" indent="0">
              <a:buNone/>
            </a:pPr>
            <a:r>
              <a:rPr lang="en-US" sz="3100" dirty="0"/>
              <a:t>A special thanks to the </a:t>
            </a:r>
            <a:r>
              <a:rPr lang="en-US" sz="3100" u="sng" dirty="0"/>
              <a:t>awards committee:</a:t>
            </a:r>
            <a:r>
              <a:rPr lang="en-US" sz="3100" dirty="0"/>
              <a:t> Teresa </a:t>
            </a:r>
            <a:r>
              <a:rPr lang="en-US" sz="3100" dirty="0" err="1"/>
              <a:t>Cardador</a:t>
            </a:r>
            <a:r>
              <a:rPr lang="en-US" sz="3100" dirty="0"/>
              <a:t>, Kevin Rockmann, Colin Fisher, Daniel Mack, Cristiano Guarana, </a:t>
            </a:r>
            <a:r>
              <a:rPr lang="en-US" sz="3100" dirty="0" err="1"/>
              <a:t>Ludvig</a:t>
            </a:r>
            <a:r>
              <a:rPr lang="en-US" sz="3100" dirty="0"/>
              <a:t> Levasseur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Presented “Live” in Session 346: Monday 6:00-6:45 PM “The Evolution &amp; Obliteration of Novel Ideas &amp; Problems”</a:t>
            </a:r>
            <a:endParaRPr lang="en-US" sz="31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grass-seedling-growing-LR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78" b="98367" l="612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0" b="10240"/>
          <a:stretch/>
        </p:blipFill>
        <p:spPr>
          <a:xfrm>
            <a:off x="5661330" y="5030643"/>
            <a:ext cx="3558870" cy="17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b="1" dirty="0"/>
              <a:t>The winner for MOC Best Paper with Practical Implications is...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77" y="1600200"/>
            <a:ext cx="8627166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"Algorithmic Decision Making Undermines Affective     Commitment" by </a:t>
            </a:r>
            <a:r>
              <a:rPr lang="en-US" dirty="0" err="1">
                <a:solidFill>
                  <a:srgbClr val="FF0000"/>
                </a:solidFill>
              </a:rPr>
              <a:t>Chunchen</a:t>
            </a:r>
            <a:r>
              <a:rPr lang="en-US" dirty="0">
                <a:solidFill>
                  <a:srgbClr val="FF0000"/>
                </a:solidFill>
              </a:rPr>
              <a:t> Xu and Arthur S. </a:t>
            </a:r>
            <a:r>
              <a:rPr lang="en-US" dirty="0" err="1">
                <a:solidFill>
                  <a:srgbClr val="FF0000"/>
                </a:solidFill>
              </a:rPr>
              <a:t>Jago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SG" dirty="0"/>
              <a:t>The award is sponsored by the </a:t>
            </a:r>
            <a:r>
              <a:rPr lang="en-SG" dirty="0" err="1"/>
              <a:t>Behavioral</a:t>
            </a:r>
            <a:r>
              <a:rPr lang="en-SG" dirty="0"/>
              <a:t> Science and Policy Association and includes a plaque and an honorarium for the winner. 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A special thanks to the </a:t>
            </a:r>
            <a:r>
              <a:rPr lang="en-US" sz="2800" u="sng" dirty="0"/>
              <a:t>awards committee</a:t>
            </a:r>
            <a:r>
              <a:rPr lang="en-US" sz="2800" dirty="0"/>
              <a:t>: </a:t>
            </a:r>
            <a:r>
              <a:rPr lang="en-US" sz="2800" dirty="0" err="1"/>
              <a:t>Morela</a:t>
            </a:r>
            <a:r>
              <a:rPr lang="en-US" sz="2800" dirty="0"/>
              <a:t> Hernandez, Elizabeth George, Sarah Green Carmichael, Chris Myers, and Erica Johnson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100" b="1" u="sng" dirty="0">
                <a:solidFill>
                  <a:srgbClr val="FF0000"/>
                </a:solidFill>
              </a:rPr>
              <a:t>Presented asynchronously in session 1015</a:t>
            </a:r>
            <a:r>
              <a:rPr lang="en-US" sz="3100" b="1" dirty="0">
                <a:solidFill>
                  <a:srgbClr val="FF0000"/>
                </a:solidFill>
              </a:rPr>
              <a:t>: “Effects of AI, Social Media &amp; Proactivity on Decision Making”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rass-seedling-growing-LR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78" b="98367" l="612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0" b="10240"/>
          <a:stretch/>
        </p:blipFill>
        <p:spPr>
          <a:xfrm>
            <a:off x="6289484" y="5480489"/>
            <a:ext cx="2767053" cy="13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7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b="1" dirty="0"/>
              <a:t>The winner for MOC Best Symposium Award is...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75" y="1600200"/>
            <a:ext cx="8929315" cy="5190214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"Routines and Sensemaking: Strengthening Connections, Extending Theory" 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Organizer: Brian </a:t>
            </a:r>
            <a:r>
              <a:rPr lang="en-US" dirty="0" err="1">
                <a:solidFill>
                  <a:srgbClr val="FF0000"/>
                </a:solidFill>
              </a:rPr>
              <a:t>Hilligoss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Discussants: Jorgen Sandberg and Martha S. Feldman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Participants:  Timothy J. </a:t>
            </a:r>
            <a:r>
              <a:rPr lang="en-US" dirty="0" err="1">
                <a:solidFill>
                  <a:srgbClr val="FF0000"/>
                </a:solidFill>
              </a:rPr>
              <a:t>Vogus</a:t>
            </a:r>
            <a:r>
              <a:rPr lang="en-US" dirty="0">
                <a:solidFill>
                  <a:srgbClr val="FF0000"/>
                </a:solidFill>
              </a:rPr>
              <a:t>, Curtis </a:t>
            </a:r>
            <a:r>
              <a:rPr lang="en-US" dirty="0" err="1">
                <a:solidFill>
                  <a:srgbClr val="FF0000"/>
                </a:solidFill>
              </a:rPr>
              <a:t>LeBaron</a:t>
            </a:r>
            <a:r>
              <a:rPr lang="en-US" dirty="0">
                <a:solidFill>
                  <a:srgbClr val="FF0000"/>
                </a:solidFill>
              </a:rPr>
              <a:t>, Claus, </a:t>
            </a:r>
            <a:r>
              <a:rPr lang="en-US" dirty="0" err="1">
                <a:solidFill>
                  <a:srgbClr val="FF0000"/>
                </a:solidFill>
              </a:rPr>
              <a:t>Rerup</a:t>
            </a:r>
            <a:r>
              <a:rPr lang="en-US" dirty="0">
                <a:solidFill>
                  <a:srgbClr val="FF0000"/>
                </a:solidFill>
              </a:rPr>
              <a:t>, Morten T. </a:t>
            </a:r>
            <a:r>
              <a:rPr lang="en-US" dirty="0" err="1">
                <a:solidFill>
                  <a:srgbClr val="FF0000"/>
                </a:solidFill>
              </a:rPr>
              <a:t>Vendelo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Marlys</a:t>
            </a:r>
            <a:r>
              <a:rPr lang="en-US" dirty="0">
                <a:solidFill>
                  <a:srgbClr val="FF0000"/>
                </a:solidFill>
              </a:rPr>
              <a:t> Christianson</a:t>
            </a:r>
          </a:p>
          <a:p>
            <a:pPr lvl="1"/>
            <a:endParaRPr lang="en-US" sz="11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SG" dirty="0"/>
              <a:t>The award includes a plaque and an honorarium for the winner, sponsored by the MOC division.</a:t>
            </a:r>
          </a:p>
          <a:p>
            <a:pPr marL="457200" lvl="1" indent="0">
              <a:buNone/>
            </a:pPr>
            <a:endParaRPr lang="en-SG" dirty="0"/>
          </a:p>
          <a:p>
            <a:pPr marL="457200" lvl="1" indent="0">
              <a:buNone/>
            </a:pPr>
            <a:r>
              <a:rPr lang="en-SG" sz="2200" b="1" dirty="0">
                <a:solidFill>
                  <a:srgbClr val="FF0000"/>
                </a:solidFill>
              </a:rPr>
              <a:t>This session is not being presented at AOM 2020 due to scheduling challenges</a:t>
            </a:r>
          </a:p>
          <a:p>
            <a:pPr marL="457200" lvl="1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600" dirty="0"/>
              <a:t>A special thanks to the </a:t>
            </a:r>
            <a:r>
              <a:rPr lang="en-US" sz="2600" u="sng" dirty="0"/>
              <a:t>awards committee: </a:t>
            </a:r>
            <a:r>
              <a:rPr lang="en-US" sz="2600" dirty="0"/>
              <a:t>Pauline Schilpzand, Herman </a:t>
            </a:r>
            <a:r>
              <a:rPr lang="en-US" sz="2600" dirty="0" err="1"/>
              <a:t>Tse</a:t>
            </a:r>
            <a:r>
              <a:rPr lang="en-US" sz="2600" dirty="0"/>
              <a:t>, Lee </a:t>
            </a:r>
            <a:r>
              <a:rPr lang="en-US" sz="2600" dirty="0" err="1"/>
              <a:t>Watkiss</a:t>
            </a:r>
            <a:r>
              <a:rPr lang="en-US" sz="2600" dirty="0"/>
              <a:t>, Young-</a:t>
            </a:r>
            <a:r>
              <a:rPr lang="en-US" sz="2600" dirty="0" err="1"/>
              <a:t>Chul</a:t>
            </a:r>
            <a:r>
              <a:rPr lang="en-US" sz="2600" dirty="0"/>
              <a:t> </a:t>
            </a:r>
            <a:r>
              <a:rPr lang="en-US" sz="2600" dirty="0" err="1"/>
              <a:t>Jeong</a:t>
            </a:r>
            <a:r>
              <a:rPr lang="en-US" sz="2600" dirty="0"/>
              <a:t>, Sophie Leroy, Patricia </a:t>
            </a:r>
            <a:r>
              <a:rPr lang="en-US" sz="2600" dirty="0" err="1"/>
              <a:t>Staats</a:t>
            </a:r>
            <a:r>
              <a:rPr lang="en-US" sz="2600" dirty="0"/>
              <a:t> 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4" name="Content Placeholder 3" descr="grass-seedling-growing-LR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78" b="98367" l="612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0" b="10240"/>
          <a:stretch/>
        </p:blipFill>
        <p:spPr>
          <a:xfrm>
            <a:off x="7784326" y="6087525"/>
            <a:ext cx="1435873" cy="7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7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b="1" dirty="0"/>
              <a:t>The winner for MOC Best Paper Award is...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9816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"Obliteration by Divergence in Scientific Networks: The Case of Ego Depletion" by Mustafa </a:t>
            </a:r>
            <a:r>
              <a:rPr lang="en-US" dirty="0" err="1">
                <a:solidFill>
                  <a:srgbClr val="FF0000"/>
                </a:solidFill>
              </a:rPr>
              <a:t>Akben</a:t>
            </a:r>
            <a:r>
              <a:rPr lang="en-US" dirty="0">
                <a:solidFill>
                  <a:srgbClr val="FF0000"/>
                </a:solidFill>
              </a:rPr>
              <a:t> &amp; Ravi S. </a:t>
            </a:r>
            <a:r>
              <a:rPr lang="en-US" dirty="0" err="1">
                <a:solidFill>
                  <a:srgbClr val="FF0000"/>
                </a:solidFill>
              </a:rPr>
              <a:t>Kudesia</a:t>
            </a:r>
            <a:endParaRPr lang="en-SG" dirty="0"/>
          </a:p>
          <a:p>
            <a:pPr marL="0" indent="0">
              <a:buNone/>
            </a:pPr>
            <a:r>
              <a:rPr lang="en-SG" dirty="0"/>
              <a:t>The award includes a plaque and an honorarium for the winner, sponsored by the MOC division.</a:t>
            </a:r>
            <a:endParaRPr lang="en-US" dirty="0"/>
          </a:p>
          <a:p>
            <a:pPr lvl="0"/>
            <a:endParaRPr lang="en-US" sz="1100" dirty="0"/>
          </a:p>
          <a:p>
            <a:pPr marL="0" indent="0">
              <a:buNone/>
            </a:pPr>
            <a:r>
              <a:rPr lang="en-US" sz="2400" dirty="0"/>
              <a:t>A special thanks to the </a:t>
            </a:r>
            <a:r>
              <a:rPr lang="en-US" sz="2400" u="sng" dirty="0"/>
              <a:t>awards committee</a:t>
            </a:r>
            <a:r>
              <a:rPr lang="en-US" sz="2400" dirty="0"/>
              <a:t>: Brianna Caza, Karoline Strauss, Shelley </a:t>
            </a:r>
            <a:r>
              <a:rPr lang="en-US" sz="2400" dirty="0" err="1"/>
              <a:t>Brickson</a:t>
            </a:r>
            <a:r>
              <a:rPr lang="en-US" sz="2400" dirty="0"/>
              <a:t>, Kira Schabram, Alyson Meister &amp; S. Mercedes McBride-Walker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 fontAlgn="base">
              <a:buNone/>
            </a:pPr>
            <a:r>
              <a:rPr lang="en-US" sz="2200" b="1" u="sng" dirty="0">
                <a:solidFill>
                  <a:srgbClr val="FF0000"/>
                </a:solidFill>
              </a:rPr>
              <a:t>Presented “Live” in Session 346: </a:t>
            </a:r>
            <a:r>
              <a:rPr lang="en-US" sz="2200" b="1" dirty="0">
                <a:solidFill>
                  <a:srgbClr val="FF0000"/>
                </a:solidFill>
              </a:rPr>
              <a:t>Monday 6:00-6:45 PM “The Evolution &amp; Obliteration of Novel Ideas &amp; Problems”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grass-seedling-growing-LR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78" b="98367" l="612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0" b="10240"/>
          <a:stretch/>
        </p:blipFill>
        <p:spPr>
          <a:xfrm>
            <a:off x="7019632" y="5659341"/>
            <a:ext cx="229598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2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Book Antiqua" panose="02040602050305030304" pitchFamily="18" charset="0"/>
              </a:rPr>
              <a:t>The 4</a:t>
            </a:r>
            <a:r>
              <a:rPr lang="en-US" sz="3100" b="1" baseline="30000" dirty="0">
                <a:latin typeface="Book Antiqua" panose="02040602050305030304" pitchFamily="18" charset="0"/>
              </a:rPr>
              <a:t>th</a:t>
            </a:r>
            <a:r>
              <a:rPr lang="en-US" sz="3100" b="1" dirty="0">
                <a:latin typeface="Book Antiqua" panose="02040602050305030304" pitchFamily="18" charset="0"/>
              </a:rPr>
              <a:t> Annual Tuesday Coolness: </a:t>
            </a:r>
            <a:r>
              <a:rPr lang="en-US" sz="3100" dirty="0">
                <a:latin typeface="Book Antiqua" panose="02040602050305030304" pitchFamily="18" charset="0"/>
              </a:rPr>
              <a:t>14 creative papers on innovative topics! </a:t>
            </a:r>
            <a:br>
              <a:rPr lang="en-US" sz="3100" dirty="0">
                <a:latin typeface="Book Antiqua" panose="02040602050305030304" pitchFamily="18" charset="0"/>
              </a:rPr>
            </a:br>
            <a:r>
              <a:rPr lang="en-US" sz="3100" b="1" dirty="0">
                <a:solidFill>
                  <a:srgbClr val="FF0000"/>
                </a:solidFill>
                <a:latin typeface="Book Antiqua" panose="02040602050305030304" pitchFamily="18" charset="0"/>
              </a:rPr>
              <a:t>(Presented asynchronously in session 1376)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76946"/>
            <a:ext cx="4339861" cy="41948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u="sng" dirty="0"/>
              <a:t>It’s Not What It Seems to Be: Organizational Resilience and Competing Demands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 err="1"/>
              <a:t>Kijan</a:t>
            </a:r>
            <a:r>
              <a:rPr lang="en-US" sz="1200" b="1" dirty="0"/>
              <a:t> </a:t>
            </a:r>
            <a:r>
              <a:rPr lang="en-US" sz="1200" b="1" dirty="0" err="1"/>
              <a:t>Vakilzadeh</a:t>
            </a:r>
            <a:r>
              <a:rPr lang="en-US" sz="1200" dirty="0"/>
              <a:t>; </a:t>
            </a:r>
            <a:r>
              <a:rPr lang="en-US" sz="1200" i="1" dirty="0"/>
              <a:t>U. of Kassel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Alexander </a:t>
            </a:r>
            <a:r>
              <a:rPr lang="en-US" sz="1200" b="1" dirty="0" err="1"/>
              <a:t>Haase</a:t>
            </a:r>
            <a:r>
              <a:rPr lang="en-US" sz="1200" dirty="0"/>
              <a:t>; </a:t>
            </a:r>
            <a:r>
              <a:rPr lang="en-US" sz="1200" i="1" dirty="0"/>
              <a:t>U. of Kassel</a:t>
            </a:r>
            <a:endParaRPr lang="en-US" sz="12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1200" b="1" u="sng" dirty="0"/>
              <a:t>I am More than a Caricature: Why Some CEOs Openly Invest in a Serious Leisure Interest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Emilia </a:t>
            </a:r>
            <a:r>
              <a:rPr lang="en-US" sz="1200" b="1" dirty="0" err="1"/>
              <a:t>Bunea</a:t>
            </a:r>
            <a:r>
              <a:rPr lang="en-US" sz="1200" dirty="0"/>
              <a:t>; </a:t>
            </a:r>
            <a:r>
              <a:rPr lang="en-US" sz="1200" i="1" dirty="0"/>
              <a:t>Vrije U. Amsterdam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Evgenia </a:t>
            </a:r>
            <a:r>
              <a:rPr lang="en-US" sz="1200" b="1" dirty="0" err="1"/>
              <a:t>Lysova</a:t>
            </a:r>
            <a:r>
              <a:rPr lang="en-US" sz="1200" dirty="0"/>
              <a:t>; </a:t>
            </a:r>
            <a:r>
              <a:rPr lang="en-US" sz="1200" i="1" dirty="0"/>
              <a:t>Vrije U. Amsterdam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Svetlana </a:t>
            </a:r>
            <a:r>
              <a:rPr lang="en-US" sz="1200" b="1" dirty="0" err="1"/>
              <a:t>Khapova</a:t>
            </a:r>
            <a:r>
              <a:rPr lang="en-US" sz="1200" dirty="0"/>
              <a:t>; </a:t>
            </a:r>
            <a:r>
              <a:rPr lang="en-US" sz="1200" i="1" dirty="0"/>
              <a:t>Vrije U. Amsterdam</a:t>
            </a:r>
          </a:p>
          <a:p>
            <a:pPr marL="0" indent="0">
              <a:buNone/>
            </a:pPr>
            <a:r>
              <a:rPr lang="en-US" sz="1200" b="1" u="sng" dirty="0"/>
              <a:t>Accepting, Justifying, and Resisting Identity Separation: Disidentification Processes During Layoffs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 err="1"/>
              <a:t>Riitta</a:t>
            </a:r>
            <a:r>
              <a:rPr lang="en-US" sz="1200" b="1" dirty="0"/>
              <a:t> </a:t>
            </a:r>
            <a:r>
              <a:rPr lang="en-US" sz="1200" b="1" dirty="0" err="1"/>
              <a:t>Ronnqvist</a:t>
            </a:r>
            <a:r>
              <a:rPr lang="en-US" sz="1200" dirty="0"/>
              <a:t>; </a:t>
            </a:r>
            <a:r>
              <a:rPr lang="en-US" sz="1200" i="1" dirty="0"/>
              <a:t>Aalto U.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Timo </a:t>
            </a:r>
            <a:r>
              <a:rPr lang="en-US" sz="1200" b="1" dirty="0" err="1"/>
              <a:t>Olavi</a:t>
            </a:r>
            <a:r>
              <a:rPr lang="en-US" sz="1200" b="1" dirty="0"/>
              <a:t> </a:t>
            </a:r>
            <a:r>
              <a:rPr lang="en-US" sz="1200" b="1" dirty="0" err="1"/>
              <a:t>Vuori</a:t>
            </a:r>
            <a:r>
              <a:rPr lang="en-US" sz="1200" dirty="0"/>
              <a:t>; </a:t>
            </a:r>
            <a:r>
              <a:rPr lang="en-US" sz="1200" i="1" dirty="0"/>
              <a:t>Aalto U.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 err="1"/>
              <a:t>Niina</a:t>
            </a:r>
            <a:r>
              <a:rPr lang="en-US" sz="1200" b="1" dirty="0"/>
              <a:t> Nurmi</a:t>
            </a:r>
            <a:r>
              <a:rPr lang="en-US" sz="1200" dirty="0"/>
              <a:t>; </a:t>
            </a:r>
            <a:r>
              <a:rPr lang="en-US" sz="1200" i="1" dirty="0"/>
              <a:t>Aalto U. School of Business</a:t>
            </a:r>
          </a:p>
          <a:p>
            <a:pPr marL="0" indent="0">
              <a:buNone/>
            </a:pPr>
            <a:r>
              <a:rPr lang="en-US" sz="1200" b="1" u="sng" dirty="0"/>
              <a:t>Debiasing Decision Making Through Observational Learning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 err="1"/>
              <a:t>Haewon</a:t>
            </a:r>
            <a:r>
              <a:rPr lang="en-US" sz="1200" b="1" dirty="0"/>
              <a:t> Yoon</a:t>
            </a:r>
            <a:r>
              <a:rPr lang="en-US" sz="1200" dirty="0"/>
              <a:t>; </a:t>
            </a:r>
            <a:r>
              <a:rPr lang="en-US" sz="1200" i="1" dirty="0"/>
              <a:t>Indiana U. - Kelley School of Business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Irene </a:t>
            </a:r>
            <a:r>
              <a:rPr lang="en-US" sz="1200" b="1" dirty="0" err="1"/>
              <a:t>Scopelliti</a:t>
            </a:r>
            <a:r>
              <a:rPr lang="en-US" sz="1200" dirty="0"/>
              <a:t>; </a:t>
            </a:r>
            <a:r>
              <a:rPr lang="en-US" sz="1200" i="1" dirty="0"/>
              <a:t>Cass Business School, City U. London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Carey </a:t>
            </a:r>
            <a:r>
              <a:rPr lang="en-US" sz="1200" b="1" dirty="0" err="1"/>
              <a:t>Morewedge</a:t>
            </a:r>
            <a:r>
              <a:rPr lang="en-US" sz="1200" dirty="0"/>
              <a:t>; </a:t>
            </a:r>
            <a:r>
              <a:rPr lang="en-US" sz="1200" i="1" dirty="0"/>
              <a:t>Boston U.</a:t>
            </a:r>
            <a:br>
              <a:rPr lang="en-US" sz="1200" dirty="0"/>
            </a:br>
            <a:r>
              <a:rPr lang="en-US" sz="1200" b="1" u="sng" dirty="0"/>
              <a:t>Implications of Individual Boundary Spanning Behaviors for Team Performance: A Bottom-Up Model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Chu-Ding Ling</a:t>
            </a:r>
            <a:r>
              <a:rPr lang="en-US" sz="1200" dirty="0"/>
              <a:t>; </a:t>
            </a:r>
            <a:r>
              <a:rPr lang="en-US" sz="1200" i="1" dirty="0" err="1"/>
              <a:t>Remin</a:t>
            </a:r>
            <a:r>
              <a:rPr lang="en-US" sz="1200" i="1" dirty="0"/>
              <a:t> U. of China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Wu Liu</a:t>
            </a:r>
            <a:r>
              <a:rPr lang="en-US" sz="1200" dirty="0"/>
              <a:t>; </a:t>
            </a:r>
            <a:r>
              <a:rPr lang="en-US" sz="1200" i="1" dirty="0"/>
              <a:t>Hong Kong Polytechnic U.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 err="1"/>
              <a:t>Xiaoyun</a:t>
            </a:r>
            <a:r>
              <a:rPr lang="en-US" sz="1200" b="1" dirty="0"/>
              <a:t> </a:t>
            </a:r>
            <a:r>
              <a:rPr lang="en-US" sz="1200" b="1" dirty="0" err="1"/>
              <a:t>Xie</a:t>
            </a:r>
            <a:r>
              <a:rPr lang="en-US" sz="1200" dirty="0"/>
              <a:t>; </a:t>
            </a:r>
            <a:r>
              <a:rPr lang="en-US" sz="1200" i="1" dirty="0"/>
              <a:t>Zhejiang U.</a:t>
            </a:r>
          </a:p>
          <a:p>
            <a:pPr marL="0" indent="0">
              <a:buNone/>
            </a:pPr>
            <a:r>
              <a:rPr lang="en-US" sz="1200" b="1" u="sng" dirty="0">
                <a:solidFill>
                  <a:srgbClr val="444444"/>
                </a:solidFill>
              </a:rPr>
              <a:t>When Embedded Professionals Must Restore Fidelity to their Organization or Profession</a:t>
            </a:r>
            <a:br>
              <a:rPr lang="en-US" sz="1200" dirty="0"/>
            </a:br>
            <a:r>
              <a:rPr lang="en-US" sz="1200" dirty="0">
                <a:solidFill>
                  <a:srgbClr val="444444"/>
                </a:solidFill>
              </a:rPr>
              <a:t>Author: </a:t>
            </a:r>
            <a:r>
              <a:rPr lang="en-US" sz="1200" b="1" dirty="0">
                <a:solidFill>
                  <a:srgbClr val="444444"/>
                </a:solidFill>
              </a:rPr>
              <a:t>Jeffrey Bednar</a:t>
            </a:r>
            <a:r>
              <a:rPr lang="en-US" sz="1200" dirty="0">
                <a:solidFill>
                  <a:srgbClr val="444444"/>
                </a:solidFill>
              </a:rPr>
              <a:t>; </a:t>
            </a:r>
            <a:r>
              <a:rPr lang="en-US" sz="1200" i="1" dirty="0">
                <a:solidFill>
                  <a:srgbClr val="444444"/>
                </a:solidFill>
              </a:rPr>
              <a:t>Brigham Young U.</a:t>
            </a:r>
            <a:br>
              <a:rPr lang="en-US" sz="1200" dirty="0"/>
            </a:br>
            <a:r>
              <a:rPr lang="en-US" sz="1200" dirty="0">
                <a:solidFill>
                  <a:srgbClr val="444444"/>
                </a:solidFill>
              </a:rPr>
              <a:t>Author: </a:t>
            </a:r>
            <a:r>
              <a:rPr lang="en-US" sz="1200" b="1" dirty="0">
                <a:solidFill>
                  <a:srgbClr val="444444"/>
                </a:solidFill>
              </a:rPr>
              <a:t>Gabby Cunningham</a:t>
            </a:r>
            <a:r>
              <a:rPr lang="en-US" sz="1200" dirty="0">
                <a:solidFill>
                  <a:srgbClr val="444444"/>
                </a:solidFill>
              </a:rPr>
              <a:t>; </a:t>
            </a:r>
            <a:r>
              <a:rPr lang="en-US" sz="1200" i="1" dirty="0">
                <a:solidFill>
                  <a:srgbClr val="444444"/>
                </a:solidFill>
              </a:rPr>
              <a:t>U. of Oxford</a:t>
            </a:r>
            <a:br>
              <a:rPr lang="en-US" sz="1200" dirty="0"/>
            </a:br>
            <a:r>
              <a:rPr lang="en-US" sz="1200" dirty="0">
                <a:solidFill>
                  <a:srgbClr val="444444"/>
                </a:solidFill>
              </a:rPr>
              <a:t>Author: </a:t>
            </a:r>
            <a:r>
              <a:rPr lang="en-US" sz="1200" b="1" dirty="0">
                <a:solidFill>
                  <a:srgbClr val="444444"/>
                </a:solidFill>
              </a:rPr>
              <a:t>Kurt </a:t>
            </a:r>
            <a:r>
              <a:rPr lang="en-US" sz="1200" b="1" dirty="0" err="1">
                <a:solidFill>
                  <a:srgbClr val="444444"/>
                </a:solidFill>
              </a:rPr>
              <a:t>Sandholtz</a:t>
            </a:r>
            <a:r>
              <a:rPr lang="en-US" sz="1200" dirty="0">
                <a:solidFill>
                  <a:srgbClr val="444444"/>
                </a:solidFill>
              </a:rPr>
              <a:t>; </a:t>
            </a:r>
            <a:r>
              <a:rPr lang="en-US" sz="1200" i="1" dirty="0">
                <a:solidFill>
                  <a:srgbClr val="444444"/>
                </a:solidFill>
              </a:rPr>
              <a:t>Brigham Young U.</a:t>
            </a:r>
          </a:p>
          <a:p>
            <a:pPr marL="0" indent="0">
              <a:buNone/>
            </a:pPr>
            <a:endParaRPr lang="en-US" sz="1200" dirty="0">
              <a:latin typeface="Book Antiqua" panose="02040602050305030304" pitchFamily="18" charset="0"/>
            </a:endParaRPr>
          </a:p>
        </p:txBody>
      </p:sp>
      <p:pic>
        <p:nvPicPr>
          <p:cNvPr id="8" name="Content Placeholder 3" descr="grass-seedling-growing-LR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8" b="98367" l="6122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0" b="10240"/>
          <a:stretch/>
        </p:blipFill>
        <p:spPr>
          <a:xfrm>
            <a:off x="6924217" y="5609633"/>
            <a:ext cx="2295983" cy="1143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5B7966-09CF-4040-8B1D-1540E16A2EA9}"/>
              </a:ext>
            </a:extLst>
          </p:cNvPr>
          <p:cNvSpPr txBox="1">
            <a:spLocks/>
          </p:cNvSpPr>
          <p:nvPr/>
        </p:nvSpPr>
        <p:spPr>
          <a:xfrm>
            <a:off x="3482671" y="1149623"/>
            <a:ext cx="3646025" cy="4194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1200" dirty="0"/>
            </a:b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EE048-08C9-F744-87FC-61207E3C435E}"/>
              </a:ext>
            </a:extLst>
          </p:cNvPr>
          <p:cNvSpPr/>
          <p:nvPr/>
        </p:nvSpPr>
        <p:spPr>
          <a:xfrm>
            <a:off x="4339861" y="1270793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u="sng" dirty="0">
                <a:latin typeface="+mj-lt"/>
              </a:rPr>
              <a:t>Perceived Effort Outshines Natural Talent When Sharing Expertise</a:t>
            </a:r>
            <a:br>
              <a:rPr lang="en-US" sz="1200" dirty="0">
                <a:latin typeface="+mj-lt"/>
              </a:rPr>
            </a:br>
            <a:r>
              <a:rPr lang="en-US" sz="1200" i="1" dirty="0">
                <a:latin typeface="+mj-lt"/>
              </a:rPr>
              <a:t>Designated as a “Best Paper”</a:t>
            </a:r>
            <a:r>
              <a:rPr lang="en-US" sz="1200" dirty="0">
                <a:latin typeface="+mj-lt"/>
              </a:rPr>
              <a:t> for MOC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Author: </a:t>
            </a:r>
            <a:r>
              <a:rPr lang="en-US" sz="1200" b="1" dirty="0">
                <a:latin typeface="+mj-lt"/>
              </a:rPr>
              <a:t>Nuria </a:t>
            </a:r>
            <a:r>
              <a:rPr lang="en-US" sz="1200" b="1" dirty="0" err="1">
                <a:latin typeface="+mj-lt"/>
              </a:rPr>
              <a:t>Tolsa</a:t>
            </a:r>
            <a:r>
              <a:rPr lang="en-US" sz="1200" b="1" dirty="0">
                <a:latin typeface="+mj-lt"/>
              </a:rPr>
              <a:t> Caballero</a:t>
            </a:r>
            <a:r>
              <a:rPr lang="en-US" sz="1200" dirty="0">
                <a:latin typeface="+mj-lt"/>
              </a:rPr>
              <a:t>; </a:t>
            </a:r>
            <a:r>
              <a:rPr lang="en-US" sz="1200" i="1" dirty="0">
                <a:latin typeface="+mj-lt"/>
              </a:rPr>
              <a:t>U. College London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Author: </a:t>
            </a:r>
            <a:r>
              <a:rPr lang="en-US" sz="1200" b="1" dirty="0">
                <a:latin typeface="+mj-lt"/>
              </a:rPr>
              <a:t>Chia-Jung </a:t>
            </a:r>
            <a:r>
              <a:rPr lang="en-US" sz="1200" b="1" dirty="0" err="1">
                <a:latin typeface="+mj-lt"/>
              </a:rPr>
              <a:t>Tsay</a:t>
            </a:r>
            <a:r>
              <a:rPr lang="en-US" sz="1200" dirty="0">
                <a:latin typeface="+mj-lt"/>
              </a:rPr>
              <a:t>; </a:t>
            </a:r>
            <a:r>
              <a:rPr lang="en-US" sz="1200" i="1" dirty="0">
                <a:latin typeface="+mj-lt"/>
              </a:rPr>
              <a:t>U. College London</a:t>
            </a:r>
          </a:p>
          <a:p>
            <a:r>
              <a:rPr lang="en-US" sz="1200" b="1" u="sng" dirty="0">
                <a:latin typeface="+mj-lt"/>
              </a:rPr>
              <a:t>Divergent Perspectives and Fluid Responses: Multiplexed Framing in Incumbent Responses to Disruption</a:t>
            </a:r>
            <a:br>
              <a:rPr lang="en-US" sz="1200" dirty="0">
                <a:latin typeface="+mj-lt"/>
              </a:rPr>
            </a:br>
            <a:r>
              <a:rPr lang="en-US" sz="1200" i="1" dirty="0">
                <a:latin typeface="+mj-lt"/>
              </a:rPr>
              <a:t>Designated as a “Best Paper”</a:t>
            </a:r>
            <a:r>
              <a:rPr lang="en-US" sz="1200" dirty="0">
                <a:latin typeface="+mj-lt"/>
              </a:rPr>
              <a:t> for MOC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Author: </a:t>
            </a:r>
            <a:r>
              <a:rPr lang="en-US" sz="1200" b="1" dirty="0">
                <a:latin typeface="+mj-lt"/>
              </a:rPr>
              <a:t>Jack Lewis Fraser</a:t>
            </a:r>
            <a:r>
              <a:rPr lang="en-US" sz="1200" dirty="0">
                <a:latin typeface="+mj-lt"/>
              </a:rPr>
              <a:t>; </a:t>
            </a:r>
            <a:r>
              <a:rPr lang="en-US" sz="1200" i="1" dirty="0">
                <a:latin typeface="+mj-lt"/>
              </a:rPr>
              <a:t>Cambridge Judge Business School</a:t>
            </a:r>
          </a:p>
          <a:p>
            <a:r>
              <a:rPr lang="en-US" sz="1200" b="1" u="sng" dirty="0"/>
              <a:t>Time Judgment During a Crisis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Cana </a:t>
            </a:r>
            <a:r>
              <a:rPr lang="en-US" sz="1200" b="1" dirty="0" err="1"/>
              <a:t>Karaduman</a:t>
            </a:r>
            <a:r>
              <a:rPr lang="en-US" sz="1200" dirty="0"/>
              <a:t>; </a:t>
            </a:r>
            <a:r>
              <a:rPr lang="en-US" sz="1200" i="1" dirty="0"/>
              <a:t>Tilburg U.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Leon Oerlemans</a:t>
            </a:r>
            <a:r>
              <a:rPr lang="en-US" sz="1200" dirty="0"/>
              <a:t>; </a:t>
            </a:r>
            <a:r>
              <a:rPr lang="en-US" sz="1200" i="1" dirty="0"/>
              <a:t>Tilburg U.</a:t>
            </a:r>
          </a:p>
          <a:p>
            <a:r>
              <a:rPr lang="en-US" sz="1200" b="1" u="sng" dirty="0"/>
              <a:t>Comparing Thinking Fast and Thinking Slow: Interventions, Individual Differences, and Rules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Matthew Asher Lawson</a:t>
            </a:r>
            <a:r>
              <a:rPr lang="en-US" sz="1200" dirty="0"/>
              <a:t>; </a:t>
            </a:r>
            <a:r>
              <a:rPr lang="en-US" sz="1200" i="1" dirty="0"/>
              <a:t>Fuqua School of Business, Duke U.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Richard Paul </a:t>
            </a:r>
            <a:r>
              <a:rPr lang="en-US" sz="1200" b="1" dirty="0" err="1"/>
              <a:t>Larrick</a:t>
            </a:r>
            <a:r>
              <a:rPr lang="en-US" sz="1200" dirty="0"/>
              <a:t>; </a:t>
            </a:r>
            <a:r>
              <a:rPr lang="en-US" sz="1200" i="1" dirty="0"/>
              <a:t>Duke U.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Jack Soll</a:t>
            </a:r>
            <a:r>
              <a:rPr lang="en-US" sz="1200" dirty="0"/>
              <a:t>; </a:t>
            </a:r>
            <a:r>
              <a:rPr lang="en-US" sz="1200" i="1" dirty="0"/>
              <a:t>Duke U.</a:t>
            </a:r>
          </a:p>
          <a:p>
            <a:r>
              <a:rPr lang="en-US" sz="1200" b="1" u="sng" dirty="0"/>
              <a:t>Found Out or Psyched Up: How and When Workplace Impostor Thoughts Breed Mastery at Work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 err="1"/>
              <a:t>Basima</a:t>
            </a:r>
            <a:r>
              <a:rPr lang="en-US" sz="1200" b="1" dirty="0"/>
              <a:t> Tewfik</a:t>
            </a:r>
            <a:r>
              <a:rPr lang="en-US" sz="1200" dirty="0"/>
              <a:t>; </a:t>
            </a:r>
            <a:r>
              <a:rPr lang="en-US" sz="1200" i="1" dirty="0"/>
              <a:t>MIT Sloan School of Management</a:t>
            </a:r>
          </a:p>
          <a:p>
            <a:r>
              <a:rPr lang="en-US" sz="1200" b="1" u="sng" dirty="0"/>
              <a:t>Linguistic Cues of CEO Personality and its Effect on Performance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Johannes </a:t>
            </a:r>
            <a:r>
              <a:rPr lang="en-US" sz="1200" b="1" dirty="0" err="1"/>
              <a:t>Brunzel</a:t>
            </a:r>
            <a:r>
              <a:rPr lang="en-US" sz="1200" dirty="0"/>
              <a:t>; </a:t>
            </a:r>
            <a:r>
              <a:rPr lang="en-US" sz="1200" i="1" dirty="0" err="1"/>
              <a:t>Technische</a:t>
            </a:r>
            <a:r>
              <a:rPr lang="en-US" sz="1200" i="1" dirty="0"/>
              <a:t> U. Braunschweig</a:t>
            </a:r>
          </a:p>
          <a:p>
            <a:r>
              <a:rPr lang="en-US" sz="1200" b="1" u="sng" dirty="0"/>
              <a:t>When (and Why) Expressing Uncertainty Affects Perceptions of Competence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/>
              <a:t>Joel Levin</a:t>
            </a:r>
            <a:r>
              <a:rPr lang="en-US" sz="1200" dirty="0"/>
              <a:t>; </a:t>
            </a:r>
            <a:r>
              <a:rPr lang="en-US" sz="1200" i="1" dirty="0"/>
              <a:t>U. of Pittsburgh</a:t>
            </a:r>
          </a:p>
          <a:p>
            <a:r>
              <a:rPr lang="en-US" sz="1200" b="1" u="sng" dirty="0"/>
              <a:t>Silence Climates in the Boardroom</a:t>
            </a:r>
            <a:br>
              <a:rPr lang="en-US" sz="1200" dirty="0"/>
            </a:br>
            <a:r>
              <a:rPr lang="en-US" sz="1200" dirty="0"/>
              <a:t>Author: </a:t>
            </a:r>
            <a:r>
              <a:rPr lang="en-US" sz="1200" b="1" dirty="0" err="1"/>
              <a:t>Marilieke</a:t>
            </a:r>
            <a:r>
              <a:rPr lang="en-US" sz="1200" b="1" dirty="0"/>
              <a:t> </a:t>
            </a:r>
            <a:r>
              <a:rPr lang="en-US" sz="1200" b="1" dirty="0" err="1"/>
              <a:t>Engbers</a:t>
            </a:r>
            <a:r>
              <a:rPr lang="en-US" sz="1200" dirty="0"/>
              <a:t>; </a:t>
            </a:r>
            <a:r>
              <a:rPr lang="en-US" sz="1200" i="1" dirty="0"/>
              <a:t>Vrije U. Amsterdam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131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6619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Book Antiqua" panose="02040602050305030304" pitchFamily="18" charset="0"/>
              </a:rPr>
              <a:t>MOC 2020 Distinguished Scholar</a:t>
            </a:r>
            <a:br>
              <a:rPr lang="en-US" sz="3600" b="1" dirty="0">
                <a:latin typeface="Book Antiqua" panose="020406020503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Congratulations! </a:t>
            </a:r>
            <a:endParaRPr lang="en-US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66" y="1350106"/>
            <a:ext cx="5770556" cy="5504273"/>
          </a:xfrm>
        </p:spPr>
        <p:txBody>
          <a:bodyPr>
            <a:normAutofit/>
          </a:bodyPr>
          <a:lstStyle/>
          <a:p>
            <a:pPr marL="85725" indent="0" algn="ctr">
              <a:buNone/>
            </a:pPr>
            <a:r>
              <a:rPr lang="en-IN" b="1" u="sng" dirty="0">
                <a:latin typeface="Book Antiqua" panose="02040602050305030304" pitchFamily="18" charset="0"/>
              </a:rPr>
              <a:t>Professor James Walsh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Michigan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A.F. Thurnau Professor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Gerald and Esther Carey Professor of Business Administration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Strategy</a:t>
            </a:r>
          </a:p>
          <a:p>
            <a:pPr marL="85725" indent="0" algn="ctr">
              <a:buNone/>
            </a:pPr>
            <a:endParaRPr lang="en-US" sz="3000" dirty="0">
              <a:latin typeface="Book Antiqua" panose="02040602050305030304" pitchFamily="18" charset="0"/>
            </a:endParaRPr>
          </a:p>
          <a:p>
            <a:pPr marL="85725" indent="0" algn="ctr">
              <a:buNone/>
            </a:pPr>
            <a:r>
              <a:rPr lang="en-US" sz="3000" b="1" dirty="0">
                <a:latin typeface="Book Antiqua" panose="02040602050305030304" pitchFamily="18" charset="0"/>
              </a:rPr>
              <a:t>We will honor him in person during AOM 2021! </a:t>
            </a:r>
            <a:endParaRPr lang="de-DE" sz="2400" b="1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52" y="1877524"/>
            <a:ext cx="3305258" cy="44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982</Words>
  <Application>Microsoft Macintosh PowerPoint</Application>
  <PresentationFormat>On-screen Show (4:3)</PresentationFormat>
  <Paragraphs>64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Apple Chancery</vt:lpstr>
      <vt:lpstr>Arial</vt:lpstr>
      <vt:lpstr>Book Antiqua</vt:lpstr>
      <vt:lpstr>Calibri</vt:lpstr>
      <vt:lpstr>Times New Roman</vt:lpstr>
      <vt:lpstr>Office Theme</vt:lpstr>
      <vt:lpstr>PowerPoint Presentation</vt:lpstr>
      <vt:lpstr>Who won MOC Best Student Led Paper…</vt:lpstr>
      <vt:lpstr>The winner for MOC Best Paper with Practical Implications is...</vt:lpstr>
      <vt:lpstr>The winner for MOC Best Symposium Award is...</vt:lpstr>
      <vt:lpstr>The winner for MOC Best Paper Award is...</vt:lpstr>
      <vt:lpstr>The 4th Annual Tuesday Coolness: 14 creative papers on innovative topics!  (Presented asynchronously in session 1376)</vt:lpstr>
      <vt:lpstr>MOC 2020 Distinguished Scholar Congratulations! </vt:lpstr>
    </vt:vector>
  </TitlesOfParts>
  <Company>Case Western Reserve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None</dc:creator>
  <cp:lastModifiedBy>Microsoft Office User</cp:lastModifiedBy>
  <cp:revision>79</cp:revision>
  <dcterms:created xsi:type="dcterms:W3CDTF">2016-01-16T21:42:44Z</dcterms:created>
  <dcterms:modified xsi:type="dcterms:W3CDTF">2020-08-10T17:58:19Z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756f9c-e3e7-4810-90da-ea6bfb97c434_Enabled">
    <vt:lpwstr>True</vt:lpwstr>
  </property>
  <property fmtid="{D5CDD505-2E9C-101B-9397-08002B2CF9AE}" pid="3" name="MSIP_Label_1e756f9c-e3e7-4810-90da-ea6bfb97c434_SiteId">
    <vt:lpwstr>c98a79ca-5a9a-4791-a243-f06afd67464d</vt:lpwstr>
  </property>
  <property fmtid="{D5CDD505-2E9C-101B-9397-08002B2CF9AE}" pid="4" name="MSIP_Label_1e756f9c-e3e7-4810-90da-ea6bfb97c434_Ref">
    <vt:lpwstr>https://api.informationprotection.azure.com/api/c98a79ca-5a9a-4791-a243-f06afd67464d</vt:lpwstr>
  </property>
  <property fmtid="{D5CDD505-2E9C-101B-9397-08002B2CF9AE}" pid="5" name="MSIP_Label_1e756f9c-e3e7-4810-90da-ea6bfb97c434_SetBy">
    <vt:lpwstr>abhijeetv@smu.edu.sg</vt:lpwstr>
  </property>
  <property fmtid="{D5CDD505-2E9C-101B-9397-08002B2CF9AE}" pid="6" name="MSIP_Label_1e756f9c-e3e7-4810-90da-ea6bfb97c434_SetDate">
    <vt:lpwstr>2018-07-08T14:52:05.8933483+08:00</vt:lpwstr>
  </property>
  <property fmtid="{D5CDD505-2E9C-101B-9397-08002B2CF9AE}" pid="7" name="MSIP_Label_1e756f9c-e3e7-4810-90da-ea6bfb97c434_Name">
    <vt:lpwstr>Unrestricted</vt:lpwstr>
  </property>
  <property fmtid="{D5CDD505-2E9C-101B-9397-08002B2CF9AE}" pid="8" name="MSIP_Label_1e756f9c-e3e7-4810-90da-ea6bfb97c434_Application">
    <vt:lpwstr>Microsoft Azure Information Protection</vt:lpwstr>
  </property>
  <property fmtid="{D5CDD505-2E9C-101B-9397-08002B2CF9AE}" pid="9" name="MSIP_Label_1e756f9c-e3e7-4810-90da-ea6bfb97c434_Extended_MSFT_Method">
    <vt:lpwstr>Manual</vt:lpwstr>
  </property>
  <property fmtid="{D5CDD505-2E9C-101B-9397-08002B2CF9AE}" pid="10" name="Sensitivity">
    <vt:lpwstr>Unrestricted</vt:lpwstr>
  </property>
</Properties>
</file>