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62" r:id="rId3"/>
    <p:sldId id="256" r:id="rId4"/>
    <p:sldId id="263" r:id="rId5"/>
    <p:sldId id="264" r:id="rId6"/>
    <p:sldId id="265" r:id="rId7"/>
    <p:sldId id="261" r:id="rId8"/>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045"/>
    <a:srgbClr val="D6E7D0"/>
    <a:srgbClr val="65C3B6"/>
    <a:srgbClr val="D5E7D1"/>
    <a:srgbClr val="D6E7D2"/>
    <a:srgbClr val="5BB5A9"/>
    <a:srgbClr val="2F6165"/>
    <a:srgbClr val="0D75B4"/>
    <a:srgbClr val="F6654A"/>
    <a:srgbClr val="344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398DD-7534-4291-AD2F-A9A2C92F4380}" v="27" dt="2022-03-04T20:28:58.6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6807" autoAdjust="0"/>
  </p:normalViewPr>
  <p:slideViewPr>
    <p:cSldViewPr>
      <p:cViewPr varScale="1">
        <p:scale>
          <a:sx n="56" d="100"/>
          <a:sy n="56" d="100"/>
        </p:scale>
        <p:origin x="2458"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Montgomery" userId="50058f456140225a" providerId="LiveId" clId="{253398DD-7534-4291-AD2F-A9A2C92F4380}"/>
    <pc:docChg chg="undo custSel addSld delSld modSld">
      <pc:chgData name="James Montgomery" userId="50058f456140225a" providerId="LiveId" clId="{253398DD-7534-4291-AD2F-A9A2C92F4380}" dt="2022-03-04T20:29:08.304" v="756" actId="1076"/>
      <pc:docMkLst>
        <pc:docMk/>
      </pc:docMkLst>
      <pc:sldChg chg="addSp delSp modSp mod">
        <pc:chgData name="James Montgomery" userId="50058f456140225a" providerId="LiveId" clId="{253398DD-7534-4291-AD2F-A9A2C92F4380}" dt="2022-03-04T19:58:41.109" v="641" actId="1076"/>
        <pc:sldMkLst>
          <pc:docMk/>
          <pc:sldMk cId="0" sldId="256"/>
        </pc:sldMkLst>
        <pc:spChg chg="add mod">
          <ac:chgData name="James Montgomery" userId="50058f456140225a" providerId="LiveId" clId="{253398DD-7534-4291-AD2F-A9A2C92F4380}" dt="2022-03-04T19:29:45.607" v="498"/>
          <ac:spMkLst>
            <pc:docMk/>
            <pc:sldMk cId="0" sldId="256"/>
            <ac:spMk id="21" creationId="{B92A3749-41CE-4B86-8286-CD93C5155352}"/>
          </ac:spMkLst>
        </pc:spChg>
        <pc:spChg chg="add del mod">
          <ac:chgData name="James Montgomery" userId="50058f456140225a" providerId="LiveId" clId="{253398DD-7534-4291-AD2F-A9A2C92F4380}" dt="2022-03-04T19:51:26.567" v="557" actId="21"/>
          <ac:spMkLst>
            <pc:docMk/>
            <pc:sldMk cId="0" sldId="256"/>
            <ac:spMk id="23" creationId="{7916A134-C36B-44E0-AC93-E938A6CF28B5}"/>
          </ac:spMkLst>
        </pc:spChg>
        <pc:spChg chg="del mod">
          <ac:chgData name="James Montgomery" userId="50058f456140225a" providerId="LiveId" clId="{253398DD-7534-4291-AD2F-A9A2C92F4380}" dt="2022-03-04T19:29:38.187" v="497" actId="478"/>
          <ac:spMkLst>
            <pc:docMk/>
            <pc:sldMk cId="0" sldId="256"/>
            <ac:spMk id="82" creationId="{13DC6483-15A9-41A5-8799-328341A51327}"/>
          </ac:spMkLst>
        </pc:spChg>
        <pc:spChg chg="del">
          <ac:chgData name="James Montgomery" userId="50058f456140225a" providerId="LiveId" clId="{253398DD-7534-4291-AD2F-A9A2C92F4380}" dt="2022-03-04T19:29:34.265" v="495" actId="478"/>
          <ac:spMkLst>
            <pc:docMk/>
            <pc:sldMk cId="0" sldId="256"/>
            <ac:spMk id="91" creationId="{DAD49640-8341-41E3-8121-4F6B0F1E2A95}"/>
          </ac:spMkLst>
        </pc:spChg>
        <pc:spChg chg="del">
          <ac:chgData name="James Montgomery" userId="50058f456140225a" providerId="LiveId" clId="{253398DD-7534-4291-AD2F-A9A2C92F4380}" dt="2022-03-04T19:29:36.958" v="496" actId="478"/>
          <ac:spMkLst>
            <pc:docMk/>
            <pc:sldMk cId="0" sldId="256"/>
            <ac:spMk id="93" creationId="{ACC539A0-AD76-4835-AEB5-8D1BFBAEA38F}"/>
          </ac:spMkLst>
        </pc:spChg>
        <pc:spChg chg="mod">
          <ac:chgData name="James Montgomery" userId="50058f456140225a" providerId="LiveId" clId="{253398DD-7534-4291-AD2F-A9A2C92F4380}" dt="2022-03-04T19:56:18.145" v="623" actId="1076"/>
          <ac:spMkLst>
            <pc:docMk/>
            <pc:sldMk cId="0" sldId="256"/>
            <ac:spMk id="95" creationId="{83B57628-472C-4E38-A4EA-BD5DFE2846EA}"/>
          </ac:spMkLst>
        </pc:spChg>
        <pc:spChg chg="mod">
          <ac:chgData name="James Montgomery" userId="50058f456140225a" providerId="LiveId" clId="{253398DD-7534-4291-AD2F-A9A2C92F4380}" dt="2022-03-04T19:56:46.844" v="629" actId="1076"/>
          <ac:spMkLst>
            <pc:docMk/>
            <pc:sldMk cId="0" sldId="256"/>
            <ac:spMk id="102" creationId="{A802318F-6669-4F9A-BEC0-50CDC39F6C50}"/>
          </ac:spMkLst>
        </pc:spChg>
        <pc:spChg chg="del mod">
          <ac:chgData name="James Montgomery" userId="50058f456140225a" providerId="LiveId" clId="{253398DD-7534-4291-AD2F-A9A2C92F4380}" dt="2022-03-04T19:30:37.172" v="505" actId="478"/>
          <ac:spMkLst>
            <pc:docMk/>
            <pc:sldMk cId="0" sldId="256"/>
            <ac:spMk id="107" creationId="{F7880695-A8DE-4A86-906F-B9F1CE919210}"/>
          </ac:spMkLst>
        </pc:spChg>
        <pc:spChg chg="mod">
          <ac:chgData name="James Montgomery" userId="50058f456140225a" providerId="LiveId" clId="{253398DD-7534-4291-AD2F-A9A2C92F4380}" dt="2022-03-04T19:55:41.752" v="617" actId="1076"/>
          <ac:spMkLst>
            <pc:docMk/>
            <pc:sldMk cId="0" sldId="256"/>
            <ac:spMk id="108" creationId="{9FE97B0B-B926-4FD6-B5F8-BCF57DAD6349}"/>
          </ac:spMkLst>
        </pc:spChg>
        <pc:spChg chg="del">
          <ac:chgData name="James Montgomery" userId="50058f456140225a" providerId="LiveId" clId="{253398DD-7534-4291-AD2F-A9A2C92F4380}" dt="2022-03-04T19:29:28.284" v="494" actId="478"/>
          <ac:spMkLst>
            <pc:docMk/>
            <pc:sldMk cId="0" sldId="256"/>
            <ac:spMk id="122" creationId="{564D6CB1-300C-45DE-B120-FC6E6DF30C26}"/>
          </ac:spMkLst>
        </pc:spChg>
        <pc:grpChg chg="del">
          <ac:chgData name="James Montgomery" userId="50058f456140225a" providerId="LiveId" clId="{253398DD-7534-4291-AD2F-A9A2C92F4380}" dt="2022-03-04T19:31:05.777" v="513" actId="478"/>
          <ac:grpSpMkLst>
            <pc:docMk/>
            <pc:sldMk cId="0" sldId="256"/>
            <ac:grpSpMk id="2" creationId="{7B32E86B-FF83-4717-A6E1-DBA490A6C9BA}"/>
          </ac:grpSpMkLst>
        </pc:grpChg>
        <pc:picChg chg="del">
          <ac:chgData name="James Montgomery" userId="50058f456140225a" providerId="LiveId" clId="{253398DD-7534-4291-AD2F-A9A2C92F4380}" dt="2022-03-03T22:10:57.526" v="0" actId="478"/>
          <ac:picMkLst>
            <pc:docMk/>
            <pc:sldMk cId="0" sldId="256"/>
            <ac:picMk id="3" creationId="{DFF967A1-C069-49FC-8D5C-DFF6B4DED537}"/>
          </ac:picMkLst>
        </pc:picChg>
        <pc:picChg chg="add mod">
          <ac:chgData name="James Montgomery" userId="50058f456140225a" providerId="LiveId" clId="{253398DD-7534-4291-AD2F-A9A2C92F4380}" dt="2022-03-04T19:58:41.109" v="641" actId="1076"/>
          <ac:picMkLst>
            <pc:docMk/>
            <pc:sldMk cId="0" sldId="256"/>
            <ac:picMk id="4" creationId="{25C9F244-D528-48A8-B48E-794912C29F2A}"/>
          </ac:picMkLst>
        </pc:picChg>
        <pc:picChg chg="add mod">
          <ac:chgData name="James Montgomery" userId="50058f456140225a" providerId="LiveId" clId="{253398DD-7534-4291-AD2F-A9A2C92F4380}" dt="2022-03-04T19:58:22.052" v="638" actId="1076"/>
          <ac:picMkLst>
            <pc:docMk/>
            <pc:sldMk cId="0" sldId="256"/>
            <ac:picMk id="6" creationId="{3AD454C4-4B91-4558-BB06-1DE3DF3F47E0}"/>
          </ac:picMkLst>
        </pc:picChg>
        <pc:picChg chg="del">
          <ac:chgData name="James Montgomery" userId="50058f456140225a" providerId="LiveId" clId="{253398DD-7534-4291-AD2F-A9A2C92F4380}" dt="2022-03-04T19:29:25.263" v="493" actId="478"/>
          <ac:picMkLst>
            <pc:docMk/>
            <pc:sldMk cId="0" sldId="256"/>
            <ac:picMk id="81" creationId="{EC35EF5F-8156-4CE5-924F-E972194C9250}"/>
          </ac:picMkLst>
        </pc:picChg>
        <pc:cxnChg chg="del">
          <ac:chgData name="James Montgomery" userId="50058f456140225a" providerId="LiveId" clId="{253398DD-7534-4291-AD2F-A9A2C92F4380}" dt="2022-03-04T00:09:02.995" v="438" actId="478"/>
          <ac:cxnSpMkLst>
            <pc:docMk/>
            <pc:sldMk cId="0" sldId="256"/>
            <ac:cxnSpMk id="21" creationId="{3184B39B-68F2-4669-A76A-B546BBFE02D5}"/>
          </ac:cxnSpMkLst>
        </pc:cxnChg>
        <pc:cxnChg chg="del">
          <ac:chgData name="James Montgomery" userId="50058f456140225a" providerId="LiveId" clId="{253398DD-7534-4291-AD2F-A9A2C92F4380}" dt="2022-03-04T19:30:57.532" v="511" actId="478"/>
          <ac:cxnSpMkLst>
            <pc:docMk/>
            <pc:sldMk cId="0" sldId="256"/>
            <ac:cxnSpMk id="110" creationId="{F4A2ED79-8ED5-4943-B62C-C28A6CF747DA}"/>
          </ac:cxnSpMkLst>
        </pc:cxnChg>
        <pc:cxnChg chg="del mod">
          <ac:chgData name="James Montgomery" userId="50058f456140225a" providerId="LiveId" clId="{253398DD-7534-4291-AD2F-A9A2C92F4380}" dt="2022-03-04T19:30:41.670" v="507" actId="478"/>
          <ac:cxnSpMkLst>
            <pc:docMk/>
            <pc:sldMk cId="0" sldId="256"/>
            <ac:cxnSpMk id="115" creationId="{84C1ED0C-1E5E-4FCE-85DE-C7651316F162}"/>
          </ac:cxnSpMkLst>
        </pc:cxnChg>
        <pc:cxnChg chg="del mod">
          <ac:chgData name="James Montgomery" userId="50058f456140225a" providerId="LiveId" clId="{253398DD-7534-4291-AD2F-A9A2C92F4380}" dt="2022-03-04T19:30:40.833" v="506" actId="478"/>
          <ac:cxnSpMkLst>
            <pc:docMk/>
            <pc:sldMk cId="0" sldId="256"/>
            <ac:cxnSpMk id="116" creationId="{73437C55-31BA-4189-BCC7-194A1D306EB0}"/>
          </ac:cxnSpMkLst>
        </pc:cxnChg>
      </pc:sldChg>
      <pc:sldChg chg="del">
        <pc:chgData name="James Montgomery" userId="50058f456140225a" providerId="LiveId" clId="{253398DD-7534-4291-AD2F-A9A2C92F4380}" dt="2022-03-03T22:18:51.894" v="103" actId="47"/>
        <pc:sldMkLst>
          <pc:docMk/>
          <pc:sldMk cId="0" sldId="257"/>
        </pc:sldMkLst>
      </pc:sldChg>
      <pc:sldChg chg="delSp modSp mod">
        <pc:chgData name="James Montgomery" userId="50058f456140225a" providerId="LiveId" clId="{253398DD-7534-4291-AD2F-A9A2C92F4380}" dt="2022-03-04T00:08:00.648" v="414" actId="20577"/>
        <pc:sldMkLst>
          <pc:docMk/>
          <pc:sldMk cId="2630047761" sldId="261"/>
        </pc:sldMkLst>
        <pc:spChg chg="mod">
          <ac:chgData name="James Montgomery" userId="50058f456140225a" providerId="LiveId" clId="{253398DD-7534-4291-AD2F-A9A2C92F4380}" dt="2022-03-04T00:07:47.309" v="403" actId="20577"/>
          <ac:spMkLst>
            <pc:docMk/>
            <pc:sldMk cId="2630047761" sldId="261"/>
            <ac:spMk id="2" creationId="{F8A1F3A8-2D64-4C0F-A408-646B1608CC0C}"/>
          </ac:spMkLst>
        </pc:spChg>
        <pc:spChg chg="del mod">
          <ac:chgData name="James Montgomery" userId="50058f456140225a" providerId="LiveId" clId="{253398DD-7534-4291-AD2F-A9A2C92F4380}" dt="2022-03-03T22:47:21.165" v="228" actId="478"/>
          <ac:spMkLst>
            <pc:docMk/>
            <pc:sldMk cId="2630047761" sldId="261"/>
            <ac:spMk id="3" creationId="{18A89C86-64EF-48C1-B060-2EE06EAA9AE8}"/>
          </ac:spMkLst>
        </pc:spChg>
        <pc:spChg chg="del">
          <ac:chgData name="James Montgomery" userId="50058f456140225a" providerId="LiveId" clId="{253398DD-7534-4291-AD2F-A9A2C92F4380}" dt="2022-03-03T22:47:16.699" v="226" actId="478"/>
          <ac:spMkLst>
            <pc:docMk/>
            <pc:sldMk cId="2630047761" sldId="261"/>
            <ac:spMk id="6" creationId="{C7D0CB46-61C5-4BB1-9EF4-56B29257B5B8}"/>
          </ac:spMkLst>
        </pc:spChg>
        <pc:spChg chg="del">
          <ac:chgData name="James Montgomery" userId="50058f456140225a" providerId="LiveId" clId="{253398DD-7534-4291-AD2F-A9A2C92F4380}" dt="2022-03-03T22:47:56.891" v="232" actId="478"/>
          <ac:spMkLst>
            <pc:docMk/>
            <pc:sldMk cId="2630047761" sldId="261"/>
            <ac:spMk id="17" creationId="{F85613DE-2AC9-4F55-9BA8-2CC402281FAA}"/>
          </ac:spMkLst>
        </pc:spChg>
        <pc:spChg chg="mod">
          <ac:chgData name="James Montgomery" userId="50058f456140225a" providerId="LiveId" clId="{253398DD-7534-4291-AD2F-A9A2C92F4380}" dt="2022-03-04T00:08:00.648" v="414" actId="20577"/>
          <ac:spMkLst>
            <pc:docMk/>
            <pc:sldMk cId="2630047761" sldId="261"/>
            <ac:spMk id="38" creationId="{B302DC54-667F-4F6A-84D9-8558BC24EB32}"/>
          </ac:spMkLst>
        </pc:spChg>
        <pc:grpChg chg="del">
          <ac:chgData name="James Montgomery" userId="50058f456140225a" providerId="LiveId" clId="{253398DD-7534-4291-AD2F-A9A2C92F4380}" dt="2022-03-03T22:47:22.539" v="229" actId="478"/>
          <ac:grpSpMkLst>
            <pc:docMk/>
            <pc:sldMk cId="2630047761" sldId="261"/>
            <ac:grpSpMk id="16" creationId="{6AB8DA33-25B7-45E1-9FCF-3EAC5018057F}"/>
          </ac:grpSpMkLst>
        </pc:grpChg>
        <pc:picChg chg="del">
          <ac:chgData name="James Montgomery" userId="50058f456140225a" providerId="LiveId" clId="{253398DD-7534-4291-AD2F-A9A2C92F4380}" dt="2022-03-03T22:45:54.987" v="225" actId="478"/>
          <ac:picMkLst>
            <pc:docMk/>
            <pc:sldMk cId="2630047761" sldId="261"/>
            <ac:picMk id="3074" creationId="{5486F139-070D-4061-A601-D0A4DC4D4BFB}"/>
          </ac:picMkLst>
        </pc:picChg>
      </pc:sldChg>
      <pc:sldChg chg="addSp delSp modSp add del mod">
        <pc:chgData name="James Montgomery" userId="50058f456140225a" providerId="LiveId" clId="{253398DD-7534-4291-AD2F-A9A2C92F4380}" dt="2022-03-04T19:57:04.928" v="630" actId="14100"/>
        <pc:sldMkLst>
          <pc:docMk/>
          <pc:sldMk cId="970932107" sldId="262"/>
        </pc:sldMkLst>
        <pc:spChg chg="del">
          <ac:chgData name="James Montgomery" userId="50058f456140225a" providerId="LiveId" clId="{253398DD-7534-4291-AD2F-A9A2C92F4380}" dt="2022-03-04T19:51:45.645" v="562" actId="478"/>
          <ac:spMkLst>
            <pc:docMk/>
            <pc:sldMk cId="970932107" sldId="262"/>
            <ac:spMk id="2" creationId="{CCD649FE-33B1-4661-98C9-4DCB14D2FEF3}"/>
          </ac:spMkLst>
        </pc:spChg>
        <pc:spChg chg="add mod">
          <ac:chgData name="James Montgomery" userId="50058f456140225a" providerId="LiveId" clId="{253398DD-7534-4291-AD2F-A9A2C92F4380}" dt="2022-03-04T19:54:38.360" v="608" actId="1076"/>
          <ac:spMkLst>
            <pc:docMk/>
            <pc:sldMk cId="970932107" sldId="262"/>
            <ac:spMk id="10" creationId="{EDD3C847-C422-48C6-842C-44D8936B82D2}"/>
          </ac:spMkLst>
        </pc:spChg>
        <pc:spChg chg="del mod">
          <ac:chgData name="James Montgomery" userId="50058f456140225a" providerId="LiveId" clId="{253398DD-7534-4291-AD2F-A9A2C92F4380}" dt="2022-03-04T19:51:18.392" v="553"/>
          <ac:spMkLst>
            <pc:docMk/>
            <pc:sldMk cId="970932107" sldId="262"/>
            <ac:spMk id="15" creationId="{58DEC966-21CE-4DCF-A5E1-3F8B6E67E5E0}"/>
          </ac:spMkLst>
        </pc:spChg>
        <pc:spChg chg="del">
          <ac:chgData name="James Montgomery" userId="50058f456140225a" providerId="LiveId" clId="{253398DD-7534-4291-AD2F-A9A2C92F4380}" dt="2022-03-04T19:51:38.804" v="560" actId="478"/>
          <ac:spMkLst>
            <pc:docMk/>
            <pc:sldMk cId="970932107" sldId="262"/>
            <ac:spMk id="19" creationId="{C38340F4-C73E-4041-BDEC-AD7D57958659}"/>
          </ac:spMkLst>
        </pc:spChg>
        <pc:spChg chg="del mod">
          <ac:chgData name="James Montgomery" userId="50058f456140225a" providerId="LiveId" clId="{253398DD-7534-4291-AD2F-A9A2C92F4380}" dt="2022-03-04T19:51:18.393" v="555"/>
          <ac:spMkLst>
            <pc:docMk/>
            <pc:sldMk cId="970932107" sldId="262"/>
            <ac:spMk id="20" creationId="{BBEDB9EC-16B3-4835-B984-3CA6C2F2DE67}"/>
          </ac:spMkLst>
        </pc:spChg>
        <pc:picChg chg="add del mod">
          <ac:chgData name="James Montgomery" userId="50058f456140225a" providerId="LiveId" clId="{253398DD-7534-4291-AD2F-A9A2C92F4380}" dt="2022-03-04T19:55:23.826" v="615" actId="478"/>
          <ac:picMkLst>
            <pc:docMk/>
            <pc:sldMk cId="970932107" sldId="262"/>
            <ac:picMk id="4" creationId="{6AEA30EA-3E02-4CDA-8979-EC31FEB8B2CE}"/>
          </ac:picMkLst>
        </pc:picChg>
        <pc:picChg chg="add mod">
          <ac:chgData name="James Montgomery" userId="50058f456140225a" providerId="LiveId" clId="{253398DD-7534-4291-AD2F-A9A2C92F4380}" dt="2022-03-04T19:57:04.928" v="630" actId="14100"/>
          <ac:picMkLst>
            <pc:docMk/>
            <pc:sldMk cId="970932107" sldId="262"/>
            <ac:picMk id="6" creationId="{2F64C09B-3519-4598-BDFF-AD29C667FBBB}"/>
          </ac:picMkLst>
        </pc:picChg>
        <pc:picChg chg="del">
          <ac:chgData name="James Montgomery" userId="50058f456140225a" providerId="LiveId" clId="{253398DD-7534-4291-AD2F-A9A2C92F4380}" dt="2022-03-04T19:51:41.026" v="561" actId="478"/>
          <ac:picMkLst>
            <pc:docMk/>
            <pc:sldMk cId="970932107" sldId="262"/>
            <ac:picMk id="2052" creationId="{C7F0AA35-536E-44C1-B3BF-B6D727FD0255}"/>
          </ac:picMkLst>
        </pc:picChg>
      </pc:sldChg>
      <pc:sldChg chg="addSp delSp modSp mod">
        <pc:chgData name="James Montgomery" userId="50058f456140225a" providerId="LiveId" clId="{253398DD-7534-4291-AD2F-A9A2C92F4380}" dt="2022-03-04T19:59:52.209" v="650" actId="255"/>
        <pc:sldMkLst>
          <pc:docMk/>
          <pc:sldMk cId="823276536" sldId="263"/>
        </pc:sldMkLst>
        <pc:spChg chg="add mod">
          <ac:chgData name="James Montgomery" userId="50058f456140225a" providerId="LiveId" clId="{253398DD-7534-4291-AD2F-A9A2C92F4380}" dt="2022-03-04T19:59:52.209" v="650" actId="255"/>
          <ac:spMkLst>
            <pc:docMk/>
            <pc:sldMk cId="823276536" sldId="263"/>
            <ac:spMk id="11" creationId="{3DC2A47D-20ED-453C-B030-CE09AD2D6825}"/>
          </ac:spMkLst>
        </pc:spChg>
        <pc:spChg chg="add mod">
          <ac:chgData name="James Montgomery" userId="50058f456140225a" providerId="LiveId" clId="{253398DD-7534-4291-AD2F-A9A2C92F4380}" dt="2022-03-03T22:43:12.098" v="208" actId="255"/>
          <ac:spMkLst>
            <pc:docMk/>
            <pc:sldMk cId="823276536" sldId="263"/>
            <ac:spMk id="19" creationId="{F398F834-8BE5-4F07-B25D-2289CDCED2A0}"/>
          </ac:spMkLst>
        </pc:spChg>
        <pc:spChg chg="mod">
          <ac:chgData name="James Montgomery" userId="50058f456140225a" providerId="LiveId" clId="{253398DD-7534-4291-AD2F-A9A2C92F4380}" dt="2022-03-03T22:44:00.592" v="212" actId="1076"/>
          <ac:spMkLst>
            <pc:docMk/>
            <pc:sldMk cId="823276536" sldId="263"/>
            <ac:spMk id="23" creationId="{A29A9677-C149-4F43-AF26-69E754BF1746}"/>
          </ac:spMkLst>
        </pc:spChg>
        <pc:spChg chg="mod">
          <ac:chgData name="James Montgomery" userId="50058f456140225a" providerId="LiveId" clId="{253398DD-7534-4291-AD2F-A9A2C92F4380}" dt="2022-03-04T19:59:43.512" v="649" actId="255"/>
          <ac:spMkLst>
            <pc:docMk/>
            <pc:sldMk cId="823276536" sldId="263"/>
            <ac:spMk id="24" creationId="{5BE2CF61-63D2-4D05-9F3A-0903EE2892AA}"/>
          </ac:spMkLst>
        </pc:spChg>
        <pc:spChg chg="del mod">
          <ac:chgData name="James Montgomery" userId="50058f456140225a" providerId="LiveId" clId="{253398DD-7534-4291-AD2F-A9A2C92F4380}" dt="2022-03-03T22:38:54.645" v="160" actId="478"/>
          <ac:spMkLst>
            <pc:docMk/>
            <pc:sldMk cId="823276536" sldId="263"/>
            <ac:spMk id="28" creationId="{7C4A37E4-6E99-4A0C-81B5-89906B0E2A77}"/>
          </ac:spMkLst>
        </pc:spChg>
        <pc:spChg chg="del">
          <ac:chgData name="James Montgomery" userId="50058f456140225a" providerId="LiveId" clId="{253398DD-7534-4291-AD2F-A9A2C92F4380}" dt="2022-03-03T22:33:01.898" v="154" actId="478"/>
          <ac:spMkLst>
            <pc:docMk/>
            <pc:sldMk cId="823276536" sldId="263"/>
            <ac:spMk id="29" creationId="{68003E8F-771B-46E0-AFF0-0C8F4348F975}"/>
          </ac:spMkLst>
        </pc:spChg>
        <pc:spChg chg="del">
          <ac:chgData name="James Montgomery" userId="50058f456140225a" providerId="LiveId" clId="{253398DD-7534-4291-AD2F-A9A2C92F4380}" dt="2022-03-03T22:33:05.034" v="156" actId="478"/>
          <ac:spMkLst>
            <pc:docMk/>
            <pc:sldMk cId="823276536" sldId="263"/>
            <ac:spMk id="31" creationId="{1BB30896-9A89-4771-8F07-F5D47A77CDAC}"/>
          </ac:spMkLst>
        </pc:spChg>
        <pc:spChg chg="del">
          <ac:chgData name="James Montgomery" userId="50058f456140225a" providerId="LiveId" clId="{253398DD-7534-4291-AD2F-A9A2C92F4380}" dt="2022-03-03T22:44:13.453" v="214" actId="478"/>
          <ac:spMkLst>
            <pc:docMk/>
            <pc:sldMk cId="823276536" sldId="263"/>
            <ac:spMk id="32" creationId="{003F58BE-B13B-4296-B4A2-439AA3F8855B}"/>
          </ac:spMkLst>
        </pc:spChg>
        <pc:spChg chg="mod">
          <ac:chgData name="James Montgomery" userId="50058f456140225a" providerId="LiveId" clId="{253398DD-7534-4291-AD2F-A9A2C92F4380}" dt="2022-03-03T22:44:30.308" v="219" actId="1076"/>
          <ac:spMkLst>
            <pc:docMk/>
            <pc:sldMk cId="823276536" sldId="263"/>
            <ac:spMk id="34" creationId="{63EEBE97-E03F-4109-9A35-53150B596116}"/>
          </ac:spMkLst>
        </pc:spChg>
        <pc:grpChg chg="del">
          <ac:chgData name="James Montgomery" userId="50058f456140225a" providerId="LiveId" clId="{253398DD-7534-4291-AD2F-A9A2C92F4380}" dt="2022-03-03T22:32:57.447" v="153" actId="478"/>
          <ac:grpSpMkLst>
            <pc:docMk/>
            <pc:sldMk cId="823276536" sldId="263"/>
            <ac:grpSpMk id="25" creationId="{BE92B881-81DD-4A36-A14E-5AAC653CF235}"/>
          </ac:grpSpMkLst>
        </pc:grpChg>
        <pc:picChg chg="add mod">
          <ac:chgData name="James Montgomery" userId="50058f456140225a" providerId="LiveId" clId="{253398DD-7534-4291-AD2F-A9A2C92F4380}" dt="2022-03-03T22:44:26.482" v="218" actId="1076"/>
          <ac:picMkLst>
            <pc:docMk/>
            <pc:sldMk cId="823276536" sldId="263"/>
            <ac:picMk id="2" creationId="{C7D0D55B-DAFC-4A75-A346-68FC1A15FB36}"/>
          </ac:picMkLst>
        </pc:picChg>
        <pc:picChg chg="del">
          <ac:chgData name="James Montgomery" userId="50058f456140225a" providerId="LiveId" clId="{253398DD-7534-4291-AD2F-A9A2C92F4380}" dt="2022-03-03T22:33:03.719" v="155" actId="478"/>
          <ac:picMkLst>
            <pc:docMk/>
            <pc:sldMk cId="823276536" sldId="263"/>
            <ac:picMk id="30" creationId="{8BC39E26-9A15-4547-8805-ABA24D3B543E}"/>
          </ac:picMkLst>
        </pc:picChg>
        <pc:picChg chg="del">
          <ac:chgData name="James Montgomery" userId="50058f456140225a" providerId="LiveId" clId="{253398DD-7534-4291-AD2F-A9A2C92F4380}" dt="2022-03-03T22:17:55.255" v="56" actId="478"/>
          <ac:picMkLst>
            <pc:docMk/>
            <pc:sldMk cId="823276536" sldId="263"/>
            <ac:picMk id="33" creationId="{BF19BAE1-A630-4B2E-B548-A11548AE277E}"/>
          </ac:picMkLst>
        </pc:picChg>
      </pc:sldChg>
      <pc:sldChg chg="addSp delSp modSp add mod">
        <pc:chgData name="James Montgomery" userId="50058f456140225a" providerId="LiveId" clId="{253398DD-7534-4291-AD2F-A9A2C92F4380}" dt="2022-03-04T20:28:19.356" v="724" actId="20577"/>
        <pc:sldMkLst>
          <pc:docMk/>
          <pc:sldMk cId="2748409107" sldId="264"/>
        </pc:sldMkLst>
        <pc:spChg chg="add mod">
          <ac:chgData name="James Montgomery" userId="50058f456140225a" providerId="LiveId" clId="{253398DD-7534-4291-AD2F-A9A2C92F4380}" dt="2022-03-04T20:28:19.356" v="724" actId="20577"/>
          <ac:spMkLst>
            <pc:docMk/>
            <pc:sldMk cId="2748409107" sldId="264"/>
            <ac:spMk id="4" creationId="{C3EA54AF-3306-4D38-8915-552F1515FB8F}"/>
          </ac:spMkLst>
        </pc:spChg>
        <pc:spChg chg="mod">
          <ac:chgData name="James Montgomery" userId="50058f456140225a" providerId="LiveId" clId="{253398DD-7534-4291-AD2F-A9A2C92F4380}" dt="2022-03-03T22:28:23.090" v="144"/>
          <ac:spMkLst>
            <pc:docMk/>
            <pc:sldMk cId="2748409107" sldId="264"/>
            <ac:spMk id="10" creationId="{73FE7B54-9173-4B8F-9479-72CF7CD21A2A}"/>
          </ac:spMkLst>
        </pc:spChg>
        <pc:spChg chg="add mod">
          <ac:chgData name="James Montgomery" userId="50058f456140225a" providerId="LiveId" clId="{253398DD-7534-4291-AD2F-A9A2C92F4380}" dt="2022-03-04T20:26:47.065" v="697" actId="1076"/>
          <ac:spMkLst>
            <pc:docMk/>
            <pc:sldMk cId="2748409107" sldId="264"/>
            <ac:spMk id="13" creationId="{4A2F56F8-400C-417A-92E9-034A72BAD52C}"/>
          </ac:spMkLst>
        </pc:spChg>
        <pc:spChg chg="mod">
          <ac:chgData name="James Montgomery" userId="50058f456140225a" providerId="LiveId" clId="{253398DD-7534-4291-AD2F-A9A2C92F4380}" dt="2022-03-03T22:24:18.559" v="110" actId="20577"/>
          <ac:spMkLst>
            <pc:docMk/>
            <pc:sldMk cId="2748409107" sldId="264"/>
            <ac:spMk id="18" creationId="{41286C46-2759-4139-8BEC-6BC1EE656778}"/>
          </ac:spMkLst>
        </pc:spChg>
        <pc:spChg chg="mod">
          <ac:chgData name="James Montgomery" userId="50058f456140225a" providerId="LiveId" clId="{253398DD-7534-4291-AD2F-A9A2C92F4380}" dt="2022-03-04T00:08:22.847" v="434" actId="20577"/>
          <ac:spMkLst>
            <pc:docMk/>
            <pc:sldMk cId="2748409107" sldId="264"/>
            <ac:spMk id="19" creationId="{C38340F4-C73E-4041-BDEC-AD7D57958659}"/>
          </ac:spMkLst>
        </pc:spChg>
        <pc:spChg chg="mod">
          <ac:chgData name="James Montgomery" userId="50058f456140225a" providerId="LiveId" clId="{253398DD-7534-4291-AD2F-A9A2C92F4380}" dt="2022-03-03T22:27:42.651" v="140"/>
          <ac:spMkLst>
            <pc:docMk/>
            <pc:sldMk cId="2748409107" sldId="264"/>
            <ac:spMk id="20" creationId="{BBEDB9EC-16B3-4835-B984-3CA6C2F2DE67}"/>
          </ac:spMkLst>
        </pc:spChg>
        <pc:picChg chg="add mod">
          <ac:chgData name="James Montgomery" userId="50058f456140225a" providerId="LiveId" clId="{253398DD-7534-4291-AD2F-A9A2C92F4380}" dt="2022-03-04T19:46:24.746" v="540" actId="1076"/>
          <ac:picMkLst>
            <pc:docMk/>
            <pc:sldMk cId="2748409107" sldId="264"/>
            <ac:picMk id="2" creationId="{F5E3B78D-BA20-44CC-B194-D71E9C978375}"/>
          </ac:picMkLst>
        </pc:picChg>
        <pc:picChg chg="mod">
          <ac:chgData name="James Montgomery" userId="50058f456140225a" providerId="LiveId" clId="{253398DD-7534-4291-AD2F-A9A2C92F4380}" dt="2022-03-03T22:27:52.877" v="142" actId="1076"/>
          <ac:picMkLst>
            <pc:docMk/>
            <pc:sldMk cId="2748409107" sldId="264"/>
            <ac:picMk id="28" creationId="{1CF09D9A-5AAA-4D8B-A7B3-DB0CF96B2015}"/>
          </ac:picMkLst>
        </pc:picChg>
        <pc:picChg chg="del">
          <ac:chgData name="James Montgomery" userId="50058f456140225a" providerId="LiveId" clId="{253398DD-7534-4291-AD2F-A9A2C92F4380}" dt="2022-03-03T22:32:15.893" v="148" actId="478"/>
          <ac:picMkLst>
            <pc:docMk/>
            <pc:sldMk cId="2748409107" sldId="264"/>
            <ac:picMk id="4098" creationId="{DA8FAFD9-0258-49E9-9A1C-CF87268C1098}"/>
          </ac:picMkLst>
        </pc:picChg>
      </pc:sldChg>
      <pc:sldChg chg="addSp modSp add mod">
        <pc:chgData name="James Montgomery" userId="50058f456140225a" providerId="LiveId" clId="{253398DD-7534-4291-AD2F-A9A2C92F4380}" dt="2022-03-03T23:11:22.319" v="391" actId="20577"/>
        <pc:sldMkLst>
          <pc:docMk/>
          <pc:sldMk cId="1620692540" sldId="265"/>
        </pc:sldMkLst>
        <pc:spChg chg="mod">
          <ac:chgData name="James Montgomery" userId="50058f456140225a" providerId="LiveId" clId="{253398DD-7534-4291-AD2F-A9A2C92F4380}" dt="2022-03-03T22:30:36.127" v="147"/>
          <ac:spMkLst>
            <pc:docMk/>
            <pc:sldMk cId="1620692540" sldId="265"/>
            <ac:spMk id="3" creationId="{800224A6-AA8A-4DDC-9ACC-D45D1AFE9582}"/>
          </ac:spMkLst>
        </pc:spChg>
        <pc:spChg chg="add mod">
          <ac:chgData name="James Montgomery" userId="50058f456140225a" providerId="LiveId" clId="{253398DD-7534-4291-AD2F-A9A2C92F4380}" dt="2022-03-03T23:06:51.449" v="354" actId="1076"/>
          <ac:spMkLst>
            <pc:docMk/>
            <pc:sldMk cId="1620692540" sldId="265"/>
            <ac:spMk id="7" creationId="{C676BF68-AB87-41B4-9CF7-6013BD2EBE54}"/>
          </ac:spMkLst>
        </pc:spChg>
        <pc:spChg chg="add mod">
          <ac:chgData name="James Montgomery" userId="50058f456140225a" providerId="LiveId" clId="{253398DD-7534-4291-AD2F-A9A2C92F4380}" dt="2022-03-03T23:11:22.319" v="391" actId="20577"/>
          <ac:spMkLst>
            <pc:docMk/>
            <pc:sldMk cId="1620692540" sldId="265"/>
            <ac:spMk id="9" creationId="{69E956A8-304A-4CCB-A65A-39A624125BF9}"/>
          </ac:spMkLst>
        </pc:spChg>
      </pc:sldChg>
      <pc:sldChg chg="add del">
        <pc:chgData name="James Montgomery" userId="50058f456140225a" providerId="LiveId" clId="{253398DD-7534-4291-AD2F-A9A2C92F4380}" dt="2022-03-03T22:23:53.466" v="107"/>
        <pc:sldMkLst>
          <pc:docMk/>
          <pc:sldMk cId="1356877113" sldId="266"/>
        </pc:sldMkLst>
      </pc:sldChg>
      <pc:sldChg chg="addSp delSp modSp add mod">
        <pc:chgData name="James Montgomery" userId="50058f456140225a" providerId="LiveId" clId="{253398DD-7534-4291-AD2F-A9A2C92F4380}" dt="2022-03-04T20:29:08.304" v="756" actId="1076"/>
        <pc:sldMkLst>
          <pc:docMk/>
          <pc:sldMk cId="3371969137" sldId="266"/>
        </pc:sldMkLst>
        <pc:spChg chg="add mod">
          <ac:chgData name="James Montgomery" userId="50058f456140225a" providerId="LiveId" clId="{253398DD-7534-4291-AD2F-A9A2C92F4380}" dt="2022-03-04T19:53:08.366" v="601" actId="1076"/>
          <ac:spMkLst>
            <pc:docMk/>
            <pc:sldMk cId="3371969137" sldId="266"/>
            <ac:spMk id="22" creationId="{8FB378A7-3E0A-44BC-971C-7B48CDA86F58}"/>
          </ac:spMkLst>
        </pc:spChg>
        <pc:spChg chg="del mod">
          <ac:chgData name="James Montgomery" userId="50058f456140225a" providerId="LiveId" clId="{253398DD-7534-4291-AD2F-A9A2C92F4380}" dt="2022-03-04T19:28:21.148" v="486"/>
          <ac:spMkLst>
            <pc:docMk/>
            <pc:sldMk cId="3371969137" sldId="266"/>
            <ac:spMk id="95" creationId="{83B57628-472C-4E38-A4EA-BD5DFE2846EA}"/>
          </ac:spMkLst>
        </pc:spChg>
        <pc:spChg chg="mod">
          <ac:chgData name="James Montgomery" userId="50058f456140225a" providerId="LiveId" clId="{253398DD-7534-4291-AD2F-A9A2C92F4380}" dt="2022-03-04T20:01:26.296" v="652" actId="1076"/>
          <ac:spMkLst>
            <pc:docMk/>
            <pc:sldMk cId="3371969137" sldId="266"/>
            <ac:spMk id="102" creationId="{A802318F-6669-4F9A-BEC0-50CDC39F6C50}"/>
          </ac:spMkLst>
        </pc:spChg>
        <pc:spChg chg="mod">
          <ac:chgData name="James Montgomery" userId="50058f456140225a" providerId="LiveId" clId="{253398DD-7534-4291-AD2F-A9A2C92F4380}" dt="2022-03-04T20:28:55.450" v="754" actId="20577"/>
          <ac:spMkLst>
            <pc:docMk/>
            <pc:sldMk cId="3371969137" sldId="266"/>
            <ac:spMk id="107" creationId="{F7880695-A8DE-4A86-906F-B9F1CE919210}"/>
          </ac:spMkLst>
        </pc:spChg>
        <pc:spChg chg="mod">
          <ac:chgData name="James Montgomery" userId="50058f456140225a" providerId="LiveId" clId="{253398DD-7534-4291-AD2F-A9A2C92F4380}" dt="2022-03-04T19:40:16.953" v="530" actId="6549"/>
          <ac:spMkLst>
            <pc:docMk/>
            <pc:sldMk cId="3371969137" sldId="266"/>
            <ac:spMk id="108" creationId="{9FE97B0B-B926-4FD6-B5F8-BCF57DAD6349}"/>
          </ac:spMkLst>
        </pc:spChg>
        <pc:grpChg chg="mod">
          <ac:chgData name="James Montgomery" userId="50058f456140225a" providerId="LiveId" clId="{253398DD-7534-4291-AD2F-A9A2C92F4380}" dt="2022-03-04T20:01:22.999" v="651" actId="1076"/>
          <ac:grpSpMkLst>
            <pc:docMk/>
            <pc:sldMk cId="3371969137" sldId="266"/>
            <ac:grpSpMk id="2" creationId="{7B32E86B-FF83-4717-A6E1-DBA490A6C9BA}"/>
          </ac:grpSpMkLst>
        </pc:grpChg>
        <pc:picChg chg="del">
          <ac:chgData name="James Montgomery" userId="50058f456140225a" providerId="LiveId" clId="{253398DD-7534-4291-AD2F-A9A2C92F4380}" dt="2022-03-04T19:52:49.136" v="597" actId="478"/>
          <ac:picMkLst>
            <pc:docMk/>
            <pc:sldMk cId="3371969137" sldId="266"/>
            <ac:picMk id="4" creationId="{25C9F244-D528-48A8-B48E-794912C29F2A}"/>
          </ac:picMkLst>
        </pc:picChg>
        <pc:picChg chg="add mod">
          <ac:chgData name="James Montgomery" userId="50058f456140225a" providerId="LiveId" clId="{253398DD-7534-4291-AD2F-A9A2C92F4380}" dt="2022-03-04T20:01:30.574" v="653" actId="1076"/>
          <ac:picMkLst>
            <pc:docMk/>
            <pc:sldMk cId="3371969137" sldId="266"/>
            <ac:picMk id="23" creationId="{7F39A431-519F-4811-A01D-8D16889BC648}"/>
          </ac:picMkLst>
        </pc:picChg>
        <pc:cxnChg chg="add mod">
          <ac:chgData name="James Montgomery" userId="50058f456140225a" providerId="LiveId" clId="{253398DD-7534-4291-AD2F-A9A2C92F4380}" dt="2022-03-04T20:28:02.745" v="720" actId="1076"/>
          <ac:cxnSpMkLst>
            <pc:docMk/>
            <pc:sldMk cId="3371969137" sldId="266"/>
            <ac:cxnSpMk id="24" creationId="{64AA6296-2702-4E1E-8B2E-1CBF0E7D7A77}"/>
          </ac:cxnSpMkLst>
        </pc:cxnChg>
        <pc:cxnChg chg="add mod">
          <ac:chgData name="James Montgomery" userId="50058f456140225a" providerId="LiveId" clId="{253398DD-7534-4291-AD2F-A9A2C92F4380}" dt="2022-03-04T20:29:08.304" v="756" actId="1076"/>
          <ac:cxnSpMkLst>
            <pc:docMk/>
            <pc:sldMk cId="3371969137" sldId="266"/>
            <ac:cxnSpMk id="25" creationId="{95933AD3-36AD-4DE7-BF24-87C1D18E3599}"/>
          </ac:cxnSpMkLst>
        </pc:cxnChg>
        <pc:cxnChg chg="mod">
          <ac:chgData name="James Montgomery" userId="50058f456140225a" providerId="LiveId" clId="{253398DD-7534-4291-AD2F-A9A2C92F4380}" dt="2022-03-04T20:27:50.737" v="716" actId="1076"/>
          <ac:cxnSpMkLst>
            <pc:docMk/>
            <pc:sldMk cId="3371969137" sldId="266"/>
            <ac:cxnSpMk id="110" creationId="{F4A2ED79-8ED5-4943-B62C-C28A6CF747DA}"/>
          </ac:cxnSpMkLst>
        </pc:cxnChg>
        <pc:cxnChg chg="mod">
          <ac:chgData name="James Montgomery" userId="50058f456140225a" providerId="LiveId" clId="{253398DD-7534-4291-AD2F-A9A2C92F4380}" dt="2022-03-04T20:27:52.753" v="717" actId="1076"/>
          <ac:cxnSpMkLst>
            <pc:docMk/>
            <pc:sldMk cId="3371969137" sldId="266"/>
            <ac:cxnSpMk id="115" creationId="{84C1ED0C-1E5E-4FCE-85DE-C7651316F162}"/>
          </ac:cxnSpMkLst>
        </pc:cxnChg>
        <pc:cxnChg chg="mod">
          <ac:chgData name="James Montgomery" userId="50058f456140225a" providerId="LiveId" clId="{253398DD-7534-4291-AD2F-A9A2C92F4380}" dt="2022-03-04T20:27:55.409" v="718" actId="1076"/>
          <ac:cxnSpMkLst>
            <pc:docMk/>
            <pc:sldMk cId="3371969137" sldId="266"/>
            <ac:cxnSpMk id="116" creationId="{73437C55-31BA-4189-BCC7-194A1D306EB0}"/>
          </ac:cxnSpMkLst>
        </pc:cxnChg>
      </pc:sldChg>
      <pc:sldChg chg="new del">
        <pc:chgData name="James Montgomery" userId="50058f456140225a" providerId="LiveId" clId="{253398DD-7534-4291-AD2F-A9A2C92F4380}" dt="2022-03-04T19:51:02.652" v="548" actId="47"/>
        <pc:sldMkLst>
          <pc:docMk/>
          <pc:sldMk cId="536458513" sldId="267"/>
        </pc:sldMkLst>
      </pc:sldChg>
    </pc:docChg>
  </pc:docChgLst>
  <pc:docChgLst>
    <pc:chgData name="James Montgomery" userId="50058f456140225a" providerId="LiveId" clId="{39D0336C-DA76-424B-B291-0C42120EE209}"/>
    <pc:docChg chg="modSld">
      <pc:chgData name="James Montgomery" userId="50058f456140225a" providerId="LiveId" clId="{39D0336C-DA76-424B-B291-0C42120EE209}" dt="2022-03-04T21:33:49.878" v="36"/>
      <pc:docMkLst>
        <pc:docMk/>
      </pc:docMkLst>
      <pc:sldChg chg="modSp mod">
        <pc:chgData name="James Montgomery" userId="50058f456140225a" providerId="LiveId" clId="{39D0336C-DA76-424B-B291-0C42120EE209}" dt="2022-03-04T21:33:49.878" v="36"/>
        <pc:sldMkLst>
          <pc:docMk/>
          <pc:sldMk cId="2748409107" sldId="264"/>
        </pc:sldMkLst>
        <pc:spChg chg="mod">
          <ac:chgData name="James Montgomery" userId="50058f456140225a" providerId="LiveId" clId="{39D0336C-DA76-424B-B291-0C42120EE209}" dt="2022-03-04T21:33:28.020" v="35" actId="20577"/>
          <ac:spMkLst>
            <pc:docMk/>
            <pc:sldMk cId="2748409107" sldId="264"/>
            <ac:spMk id="4" creationId="{C3EA54AF-3306-4D38-8915-552F1515FB8F}"/>
          </ac:spMkLst>
        </pc:spChg>
        <pc:spChg chg="mod">
          <ac:chgData name="James Montgomery" userId="50058f456140225a" providerId="LiveId" clId="{39D0336C-DA76-424B-B291-0C42120EE209}" dt="2022-03-04T21:33:49.878" v="36"/>
          <ac:spMkLst>
            <pc:docMk/>
            <pc:sldMk cId="2748409107" sldId="264"/>
            <ac:spMk id="13" creationId="{4A2F56F8-400C-417A-92E9-034A72BAD52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4059" y="421131"/>
            <a:ext cx="4453255" cy="391159"/>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3/4/2022</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facebook.com/groups/NEU.A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Logo, company name&#10;&#10;Description automatically generated">
            <a:extLst>
              <a:ext uri="{FF2B5EF4-FFF2-40B4-BE49-F238E27FC236}">
                <a16:creationId xmlns:a16="http://schemas.microsoft.com/office/drawing/2014/main" id="{EC35EF5F-8156-4CE5-924F-E972194C9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25" y="301267"/>
            <a:ext cx="2764351" cy="1987700"/>
          </a:xfrm>
          <a:prstGeom prst="rect">
            <a:avLst/>
          </a:prstGeom>
        </p:spPr>
      </p:pic>
      <p:sp>
        <p:nvSpPr>
          <p:cNvPr id="82" name="TextBox 81">
            <a:extLst>
              <a:ext uri="{FF2B5EF4-FFF2-40B4-BE49-F238E27FC236}">
                <a16:creationId xmlns:a16="http://schemas.microsoft.com/office/drawing/2014/main" id="{13DC6483-15A9-41A5-8799-328341A51327}"/>
              </a:ext>
            </a:extLst>
          </p:cNvPr>
          <p:cNvSpPr txBox="1"/>
          <p:nvPr/>
        </p:nvSpPr>
        <p:spPr>
          <a:xfrm>
            <a:off x="6218685" y="330223"/>
            <a:ext cx="1112805" cy="307777"/>
          </a:xfrm>
          <a:prstGeom prst="rect">
            <a:avLst/>
          </a:prstGeom>
          <a:noFill/>
        </p:spPr>
        <p:txBody>
          <a:bodyPr wrap="none" rtlCol="0">
            <a:spAutoFit/>
          </a:bodyPr>
          <a:lstStyle/>
          <a:p>
            <a:pPr algn="r"/>
            <a:r>
              <a:rPr lang="en-US" sz="1400" dirty="0">
                <a:latin typeface="Bell MT" panose="02020503060305020303" pitchFamily="18" charset="0"/>
                <a:cs typeface="Calibri Light" panose="020F0302020204030204" pitchFamily="34" charset="0"/>
              </a:rPr>
              <a:t>March, 2022</a:t>
            </a:r>
          </a:p>
        </p:txBody>
      </p:sp>
      <p:sp>
        <p:nvSpPr>
          <p:cNvPr id="91" name="Rectangle 90">
            <a:extLst>
              <a:ext uri="{FF2B5EF4-FFF2-40B4-BE49-F238E27FC236}">
                <a16:creationId xmlns:a16="http://schemas.microsoft.com/office/drawing/2014/main" id="{DAD49640-8341-41E3-8121-4F6B0F1E2A95}"/>
              </a:ext>
            </a:extLst>
          </p:cNvPr>
          <p:cNvSpPr/>
          <p:nvPr/>
        </p:nvSpPr>
        <p:spPr>
          <a:xfrm>
            <a:off x="-2" y="2819400"/>
            <a:ext cx="7772400" cy="178328"/>
          </a:xfrm>
          <a:prstGeom prst="rect">
            <a:avLst/>
          </a:prstGeom>
          <a:solidFill>
            <a:srgbClr val="4AC8F4"/>
          </a:solidFill>
          <a:ln>
            <a:solidFill>
              <a:srgbClr val="4A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CC539A0-AD76-4835-AEB5-8D1BFBAEA38F}"/>
              </a:ext>
            </a:extLst>
          </p:cNvPr>
          <p:cNvSpPr/>
          <p:nvPr/>
        </p:nvSpPr>
        <p:spPr>
          <a:xfrm>
            <a:off x="-2" y="2971800"/>
            <a:ext cx="7772400" cy="178328"/>
          </a:xfrm>
          <a:prstGeom prst="rect">
            <a:avLst/>
          </a:prstGeom>
          <a:solidFill>
            <a:srgbClr val="0772B1"/>
          </a:solidFill>
          <a:ln>
            <a:solidFill>
              <a:srgbClr val="077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A802318F-6669-4F9A-BEC0-50CDC39F6C50}"/>
              </a:ext>
            </a:extLst>
          </p:cNvPr>
          <p:cNvSpPr txBox="1"/>
          <p:nvPr/>
        </p:nvSpPr>
        <p:spPr>
          <a:xfrm>
            <a:off x="5098398" y="8890785"/>
            <a:ext cx="2279035" cy="769441"/>
          </a:xfrm>
          <a:prstGeom prst="rect">
            <a:avLst/>
          </a:prstGeom>
          <a:noFill/>
        </p:spPr>
        <p:txBody>
          <a:bodyPr wrap="square" rtlCol="0">
            <a:spAutoFit/>
          </a:bodyPr>
          <a:lstStyle/>
          <a:p>
            <a:pPr algn="ctr"/>
            <a:r>
              <a:rPr lang="en-US" sz="1600" dirty="0">
                <a:latin typeface="Arial Nova Light" panose="020B0304020202020204" pitchFamily="34" charset="0"/>
                <a:cs typeface="Calibri Light" panose="020F0302020204030204" pitchFamily="34" charset="0"/>
              </a:rPr>
              <a:t>Stefan Volk</a:t>
            </a:r>
          </a:p>
          <a:p>
            <a:pPr algn="ctr"/>
            <a:r>
              <a:rPr lang="en-US" sz="1400" dirty="0">
                <a:latin typeface="Arial Nova Light" panose="020B0304020202020204" pitchFamily="34" charset="0"/>
                <a:cs typeface="Calibri Light" panose="020F0302020204030204" pitchFamily="34" charset="0"/>
              </a:rPr>
              <a:t>The University of Sydney Business School</a:t>
            </a:r>
          </a:p>
        </p:txBody>
      </p:sp>
      <p:sp>
        <p:nvSpPr>
          <p:cNvPr id="107" name="TextBox 106">
            <a:extLst>
              <a:ext uri="{FF2B5EF4-FFF2-40B4-BE49-F238E27FC236}">
                <a16:creationId xmlns:a16="http://schemas.microsoft.com/office/drawing/2014/main" id="{F7880695-A8DE-4A86-906F-B9F1CE919210}"/>
              </a:ext>
            </a:extLst>
          </p:cNvPr>
          <p:cNvSpPr txBox="1"/>
          <p:nvPr/>
        </p:nvSpPr>
        <p:spPr>
          <a:xfrm>
            <a:off x="4999079" y="3320044"/>
            <a:ext cx="2632509" cy="3400931"/>
          </a:xfrm>
          <a:custGeom>
            <a:avLst/>
            <a:gdLst>
              <a:gd name="connsiteX0" fmla="*/ 0 w 2632509"/>
              <a:gd name="connsiteY0" fmla="*/ 0 h 3400931"/>
              <a:gd name="connsiteX1" fmla="*/ 473852 w 2632509"/>
              <a:gd name="connsiteY1" fmla="*/ 0 h 3400931"/>
              <a:gd name="connsiteX2" fmla="*/ 921378 w 2632509"/>
              <a:gd name="connsiteY2" fmla="*/ 0 h 3400931"/>
              <a:gd name="connsiteX3" fmla="*/ 1368905 w 2632509"/>
              <a:gd name="connsiteY3" fmla="*/ 0 h 3400931"/>
              <a:gd name="connsiteX4" fmla="*/ 1948057 w 2632509"/>
              <a:gd name="connsiteY4" fmla="*/ 0 h 3400931"/>
              <a:gd name="connsiteX5" fmla="*/ 2632509 w 2632509"/>
              <a:gd name="connsiteY5" fmla="*/ 0 h 3400931"/>
              <a:gd name="connsiteX6" fmla="*/ 2632509 w 2632509"/>
              <a:gd name="connsiteY6" fmla="*/ 634840 h 3400931"/>
              <a:gd name="connsiteX7" fmla="*/ 2632509 w 2632509"/>
              <a:gd name="connsiteY7" fmla="*/ 1133644 h 3400931"/>
              <a:gd name="connsiteX8" fmla="*/ 2632509 w 2632509"/>
              <a:gd name="connsiteY8" fmla="*/ 1768484 h 3400931"/>
              <a:gd name="connsiteX9" fmla="*/ 2632509 w 2632509"/>
              <a:gd name="connsiteY9" fmla="*/ 2267287 h 3400931"/>
              <a:gd name="connsiteX10" fmla="*/ 2632509 w 2632509"/>
              <a:gd name="connsiteY10" fmla="*/ 2834109 h 3400931"/>
              <a:gd name="connsiteX11" fmla="*/ 2632509 w 2632509"/>
              <a:gd name="connsiteY11" fmla="*/ 3400931 h 3400931"/>
              <a:gd name="connsiteX12" fmla="*/ 2184982 w 2632509"/>
              <a:gd name="connsiteY12" fmla="*/ 3400931 h 3400931"/>
              <a:gd name="connsiteX13" fmla="*/ 1658481 w 2632509"/>
              <a:gd name="connsiteY13" fmla="*/ 3400931 h 3400931"/>
              <a:gd name="connsiteX14" fmla="*/ 1131979 w 2632509"/>
              <a:gd name="connsiteY14" fmla="*/ 3400931 h 3400931"/>
              <a:gd name="connsiteX15" fmla="*/ 684452 w 2632509"/>
              <a:gd name="connsiteY15" fmla="*/ 3400931 h 3400931"/>
              <a:gd name="connsiteX16" fmla="*/ 0 w 2632509"/>
              <a:gd name="connsiteY16" fmla="*/ 3400931 h 3400931"/>
              <a:gd name="connsiteX17" fmla="*/ 0 w 2632509"/>
              <a:gd name="connsiteY17" fmla="*/ 2834109 h 3400931"/>
              <a:gd name="connsiteX18" fmla="*/ 0 w 2632509"/>
              <a:gd name="connsiteY18" fmla="*/ 2233278 h 3400931"/>
              <a:gd name="connsiteX19" fmla="*/ 0 w 2632509"/>
              <a:gd name="connsiteY19" fmla="*/ 1632447 h 3400931"/>
              <a:gd name="connsiteX20" fmla="*/ 0 w 2632509"/>
              <a:gd name="connsiteY20" fmla="*/ 1167653 h 3400931"/>
              <a:gd name="connsiteX21" fmla="*/ 0 w 2632509"/>
              <a:gd name="connsiteY21" fmla="*/ 532813 h 3400931"/>
              <a:gd name="connsiteX22" fmla="*/ 0 w 2632509"/>
              <a:gd name="connsiteY22" fmla="*/ 0 h 340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32509" h="3400931" fill="none" extrusionOk="0">
                <a:moveTo>
                  <a:pt x="0" y="0"/>
                </a:moveTo>
                <a:cubicBezTo>
                  <a:pt x="142366" y="-44688"/>
                  <a:pt x="288284" y="40721"/>
                  <a:pt x="473852" y="0"/>
                </a:cubicBezTo>
                <a:cubicBezTo>
                  <a:pt x="659420" y="-40721"/>
                  <a:pt x="789231" y="644"/>
                  <a:pt x="921378" y="0"/>
                </a:cubicBezTo>
                <a:cubicBezTo>
                  <a:pt x="1053525" y="-644"/>
                  <a:pt x="1251826" y="53555"/>
                  <a:pt x="1368905" y="0"/>
                </a:cubicBezTo>
                <a:cubicBezTo>
                  <a:pt x="1485984" y="-53555"/>
                  <a:pt x="1694078" y="42658"/>
                  <a:pt x="1948057" y="0"/>
                </a:cubicBezTo>
                <a:cubicBezTo>
                  <a:pt x="2202036" y="-42658"/>
                  <a:pt x="2303666" y="11964"/>
                  <a:pt x="2632509" y="0"/>
                </a:cubicBezTo>
                <a:cubicBezTo>
                  <a:pt x="2686975" y="251764"/>
                  <a:pt x="2589601" y="450505"/>
                  <a:pt x="2632509" y="634840"/>
                </a:cubicBezTo>
                <a:cubicBezTo>
                  <a:pt x="2675417" y="819175"/>
                  <a:pt x="2605688" y="962487"/>
                  <a:pt x="2632509" y="1133644"/>
                </a:cubicBezTo>
                <a:cubicBezTo>
                  <a:pt x="2659330" y="1304801"/>
                  <a:pt x="2578248" y="1613986"/>
                  <a:pt x="2632509" y="1768484"/>
                </a:cubicBezTo>
                <a:cubicBezTo>
                  <a:pt x="2686770" y="1922982"/>
                  <a:pt x="2604406" y="2079928"/>
                  <a:pt x="2632509" y="2267287"/>
                </a:cubicBezTo>
                <a:cubicBezTo>
                  <a:pt x="2660612" y="2454646"/>
                  <a:pt x="2629071" y="2678606"/>
                  <a:pt x="2632509" y="2834109"/>
                </a:cubicBezTo>
                <a:cubicBezTo>
                  <a:pt x="2635947" y="2989612"/>
                  <a:pt x="2603234" y="3226098"/>
                  <a:pt x="2632509" y="3400931"/>
                </a:cubicBezTo>
                <a:cubicBezTo>
                  <a:pt x="2453342" y="3428781"/>
                  <a:pt x="2403168" y="3359855"/>
                  <a:pt x="2184982" y="3400931"/>
                </a:cubicBezTo>
                <a:cubicBezTo>
                  <a:pt x="1966796" y="3442007"/>
                  <a:pt x="1883944" y="3376992"/>
                  <a:pt x="1658481" y="3400931"/>
                </a:cubicBezTo>
                <a:cubicBezTo>
                  <a:pt x="1433018" y="3424870"/>
                  <a:pt x="1266965" y="3389254"/>
                  <a:pt x="1131979" y="3400931"/>
                </a:cubicBezTo>
                <a:cubicBezTo>
                  <a:pt x="996993" y="3412608"/>
                  <a:pt x="835571" y="3385517"/>
                  <a:pt x="684452" y="3400931"/>
                </a:cubicBezTo>
                <a:cubicBezTo>
                  <a:pt x="533333" y="3416345"/>
                  <a:pt x="288224" y="3369923"/>
                  <a:pt x="0" y="3400931"/>
                </a:cubicBezTo>
                <a:cubicBezTo>
                  <a:pt x="-31315" y="3224877"/>
                  <a:pt x="14414" y="2957182"/>
                  <a:pt x="0" y="2834109"/>
                </a:cubicBezTo>
                <a:cubicBezTo>
                  <a:pt x="-14414" y="2711036"/>
                  <a:pt x="39541" y="2482317"/>
                  <a:pt x="0" y="2233278"/>
                </a:cubicBezTo>
                <a:cubicBezTo>
                  <a:pt x="-39541" y="1984239"/>
                  <a:pt x="24313" y="1916743"/>
                  <a:pt x="0" y="1632447"/>
                </a:cubicBezTo>
                <a:cubicBezTo>
                  <a:pt x="-24313" y="1348151"/>
                  <a:pt x="44103" y="1263544"/>
                  <a:pt x="0" y="1167653"/>
                </a:cubicBezTo>
                <a:cubicBezTo>
                  <a:pt x="-44103" y="1071762"/>
                  <a:pt x="61661" y="833785"/>
                  <a:pt x="0" y="532813"/>
                </a:cubicBezTo>
                <a:cubicBezTo>
                  <a:pt x="-61661" y="231841"/>
                  <a:pt x="11727" y="205029"/>
                  <a:pt x="0" y="0"/>
                </a:cubicBezTo>
                <a:close/>
              </a:path>
              <a:path w="2632509" h="3400931" stroke="0" extrusionOk="0">
                <a:moveTo>
                  <a:pt x="0" y="0"/>
                </a:moveTo>
                <a:cubicBezTo>
                  <a:pt x="123435" y="-29295"/>
                  <a:pt x="359881" y="34675"/>
                  <a:pt x="473852" y="0"/>
                </a:cubicBezTo>
                <a:cubicBezTo>
                  <a:pt x="587823" y="-34675"/>
                  <a:pt x="915050" y="37200"/>
                  <a:pt x="1026679" y="0"/>
                </a:cubicBezTo>
                <a:cubicBezTo>
                  <a:pt x="1138308" y="-37200"/>
                  <a:pt x="1457381" y="63406"/>
                  <a:pt x="1605830" y="0"/>
                </a:cubicBezTo>
                <a:cubicBezTo>
                  <a:pt x="1754279" y="-63406"/>
                  <a:pt x="1944489" y="45844"/>
                  <a:pt x="2106007" y="0"/>
                </a:cubicBezTo>
                <a:cubicBezTo>
                  <a:pt x="2267525" y="-45844"/>
                  <a:pt x="2420426" y="61994"/>
                  <a:pt x="2632509" y="0"/>
                </a:cubicBezTo>
                <a:cubicBezTo>
                  <a:pt x="2688367" y="120662"/>
                  <a:pt x="2612495" y="324014"/>
                  <a:pt x="2632509" y="532813"/>
                </a:cubicBezTo>
                <a:cubicBezTo>
                  <a:pt x="2652523" y="741612"/>
                  <a:pt x="2601752" y="873458"/>
                  <a:pt x="2632509" y="1065625"/>
                </a:cubicBezTo>
                <a:cubicBezTo>
                  <a:pt x="2663266" y="1257792"/>
                  <a:pt x="2624837" y="1474436"/>
                  <a:pt x="2632509" y="1700465"/>
                </a:cubicBezTo>
                <a:cubicBezTo>
                  <a:pt x="2640181" y="1926494"/>
                  <a:pt x="2597298" y="2067141"/>
                  <a:pt x="2632509" y="2165259"/>
                </a:cubicBezTo>
                <a:cubicBezTo>
                  <a:pt x="2667720" y="2263377"/>
                  <a:pt x="2603465" y="2482915"/>
                  <a:pt x="2632509" y="2766091"/>
                </a:cubicBezTo>
                <a:cubicBezTo>
                  <a:pt x="2661553" y="3049267"/>
                  <a:pt x="2565451" y="3124613"/>
                  <a:pt x="2632509" y="3400931"/>
                </a:cubicBezTo>
                <a:cubicBezTo>
                  <a:pt x="2457104" y="3406708"/>
                  <a:pt x="2341374" y="3338543"/>
                  <a:pt x="2106007" y="3400931"/>
                </a:cubicBezTo>
                <a:cubicBezTo>
                  <a:pt x="1870640" y="3463319"/>
                  <a:pt x="1838948" y="3350006"/>
                  <a:pt x="1605830" y="3400931"/>
                </a:cubicBezTo>
                <a:cubicBezTo>
                  <a:pt x="1372712" y="3451856"/>
                  <a:pt x="1270435" y="3384446"/>
                  <a:pt x="1079329" y="3400931"/>
                </a:cubicBezTo>
                <a:cubicBezTo>
                  <a:pt x="888223" y="3417416"/>
                  <a:pt x="747423" y="3396992"/>
                  <a:pt x="526502" y="3400931"/>
                </a:cubicBezTo>
                <a:cubicBezTo>
                  <a:pt x="305581" y="3404870"/>
                  <a:pt x="259678" y="3346201"/>
                  <a:pt x="0" y="3400931"/>
                </a:cubicBezTo>
                <a:cubicBezTo>
                  <a:pt x="-7325" y="3231027"/>
                  <a:pt x="160" y="2967910"/>
                  <a:pt x="0" y="2766091"/>
                </a:cubicBezTo>
                <a:cubicBezTo>
                  <a:pt x="-160" y="2564272"/>
                  <a:pt x="33537" y="2396798"/>
                  <a:pt x="0" y="2131250"/>
                </a:cubicBezTo>
                <a:cubicBezTo>
                  <a:pt x="-33537" y="1865702"/>
                  <a:pt x="7723" y="1761867"/>
                  <a:pt x="0" y="1530419"/>
                </a:cubicBezTo>
                <a:cubicBezTo>
                  <a:pt x="-7723" y="1298971"/>
                  <a:pt x="47951" y="1118290"/>
                  <a:pt x="0" y="895578"/>
                </a:cubicBezTo>
                <a:cubicBezTo>
                  <a:pt x="-47951" y="672866"/>
                  <a:pt x="100630" y="219851"/>
                  <a:pt x="0" y="0"/>
                </a:cubicBezTo>
                <a:close/>
              </a:path>
            </a:pathLst>
          </a:custGeom>
          <a:solidFill>
            <a:schemeClr val="accent6"/>
          </a:solidFill>
          <a:ln>
            <a:solidFill>
              <a:schemeClr val="tx1"/>
            </a:solidFill>
            <a:extLst>
              <a:ext uri="{C807C97D-BFC1-408E-A445-0C87EB9F89A2}">
                <ask:lineSketchStyleProps xmlns:ask="http://schemas.microsoft.com/office/drawing/2018/sketchyshapes" sd="179055258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latin typeface="Avenir Next LT Pro" panose="020B0504020202020204" pitchFamily="34" charset="0"/>
                <a:cs typeface="Calibri Light" panose="020F0302020204030204" pitchFamily="34" charset="0"/>
              </a:rPr>
              <a:t>In this Issue:</a:t>
            </a:r>
          </a:p>
          <a:p>
            <a:endParaRPr lang="en-US" sz="1400" b="1" dirty="0"/>
          </a:p>
          <a:p>
            <a:pPr algn="ctr"/>
            <a:r>
              <a:rPr lang="en-US" sz="1400" dirty="0">
                <a:latin typeface="Calibri Light" panose="020F0302020204030204" pitchFamily="34" charset="0"/>
                <a:cs typeface="Calibri Light" panose="020F0302020204030204" pitchFamily="34" charset="0"/>
              </a:rPr>
              <a:t>Welcome from NEU Chair</a:t>
            </a:r>
            <a:endParaRPr lang="en-US" sz="500" dirty="0">
              <a:latin typeface="Calibri Light" panose="020F0302020204030204" pitchFamily="34" charset="0"/>
              <a:cs typeface="Calibri Light" panose="020F0302020204030204" pitchFamily="34" charset="0"/>
            </a:endParaRPr>
          </a:p>
          <a:p>
            <a:pPr algn="ctr"/>
            <a:endParaRPr lang="en-US" sz="1400" dirty="0">
              <a:latin typeface="Calibri Light" panose="020F0302020204030204" pitchFamily="34" charset="0"/>
              <a:cs typeface="Calibri Light" panose="020F0302020204030204" pitchFamily="34" charset="0"/>
            </a:endParaRPr>
          </a:p>
          <a:p>
            <a:pPr algn="ctr"/>
            <a:r>
              <a:rPr lang="en-US" sz="1400" dirty="0">
                <a:latin typeface="Calibri Light" panose="020F0302020204030204" pitchFamily="34" charset="0"/>
                <a:cs typeface="Calibri Light" panose="020F0302020204030204" pitchFamily="34" charset="0"/>
              </a:rPr>
              <a:t>Thoughts from NEU Incoming Chair</a:t>
            </a:r>
          </a:p>
          <a:p>
            <a:pPr algn="ctr"/>
            <a:endParaRPr lang="en-US" sz="500" dirty="0">
              <a:latin typeface="Calibri Light" panose="020F0302020204030204" pitchFamily="34" charset="0"/>
              <a:cs typeface="Calibri Light" panose="020F0302020204030204" pitchFamily="34" charset="0"/>
            </a:endParaRPr>
          </a:p>
          <a:p>
            <a:pPr algn="ctr"/>
            <a:r>
              <a:rPr lang="en-US" sz="1400" dirty="0" err="1">
                <a:latin typeface="Calibri Light" panose="020F0302020204030204" pitchFamily="34" charset="0"/>
                <a:cs typeface="Calibri Light" panose="020F0302020204030204" pitchFamily="34" charset="0"/>
              </a:rPr>
              <a:t>AoM</a:t>
            </a:r>
            <a:r>
              <a:rPr lang="en-US" sz="1400" dirty="0">
                <a:latin typeface="Calibri Light" panose="020F0302020204030204" pitchFamily="34" charset="0"/>
                <a:cs typeface="Calibri Light" panose="020F0302020204030204" pitchFamily="34" charset="0"/>
              </a:rPr>
              <a:t> Mini-conference on Organizational Neuroscience</a:t>
            </a:r>
          </a:p>
          <a:p>
            <a:pPr algn="ctr"/>
            <a:endParaRPr lang="en-US" sz="1400" dirty="0">
              <a:latin typeface="Calibri Light" panose="020F0302020204030204" pitchFamily="34" charset="0"/>
              <a:cs typeface="Calibri Light" panose="020F0302020204030204" pitchFamily="34" charset="0"/>
            </a:endParaRPr>
          </a:p>
          <a:p>
            <a:pPr algn="ctr"/>
            <a:r>
              <a:rPr lang="en-US" sz="1400" dirty="0">
                <a:latin typeface="Calibri Light" panose="020F0302020204030204" pitchFamily="34" charset="0"/>
                <a:cs typeface="Calibri Light" panose="020F0302020204030204" pitchFamily="34" charset="0"/>
              </a:rPr>
              <a:t>Q&amp;A with Richard Boyatzis</a:t>
            </a:r>
          </a:p>
          <a:p>
            <a:pPr algn="ctr"/>
            <a:endParaRPr lang="en-US" sz="1400" dirty="0">
              <a:latin typeface="Calibri Light" panose="020F0302020204030204" pitchFamily="34" charset="0"/>
              <a:cs typeface="Calibri Light" panose="020F0302020204030204" pitchFamily="34" charset="0"/>
            </a:endParaRPr>
          </a:p>
          <a:p>
            <a:pPr algn="ctr"/>
            <a:r>
              <a:rPr lang="en-US" sz="1400" dirty="0">
                <a:latin typeface="Calibri Light" panose="020F0302020204030204" pitchFamily="34" charset="0"/>
                <a:cs typeface="Calibri Light" panose="020F0302020204030204" pitchFamily="34" charset="0"/>
              </a:rPr>
              <a:t>PDW at </a:t>
            </a:r>
            <a:r>
              <a:rPr lang="en-US" sz="1400" dirty="0" err="1">
                <a:latin typeface="Calibri Light" panose="020F0302020204030204" pitchFamily="34" charset="0"/>
                <a:cs typeface="Calibri Light" panose="020F0302020204030204" pitchFamily="34" charset="0"/>
              </a:rPr>
              <a:t>AoM</a:t>
            </a:r>
            <a:r>
              <a:rPr lang="en-US" sz="1400" dirty="0">
                <a:latin typeface="Calibri Light" panose="020F0302020204030204" pitchFamily="34" charset="0"/>
                <a:cs typeface="Calibri Light" panose="020F0302020204030204" pitchFamily="34" charset="0"/>
              </a:rPr>
              <a:t> Mini-conference!!</a:t>
            </a:r>
          </a:p>
          <a:p>
            <a:pPr algn="ctr"/>
            <a:endParaRPr lang="en-US" sz="1400" dirty="0">
              <a:latin typeface="Calibri Light" panose="020F0302020204030204" pitchFamily="34" charset="0"/>
              <a:cs typeface="Calibri Light" panose="020F0302020204030204" pitchFamily="34" charset="0"/>
            </a:endParaRPr>
          </a:p>
          <a:p>
            <a:pPr algn="ctr"/>
            <a:r>
              <a:rPr lang="en-US" sz="1400" dirty="0">
                <a:latin typeface="Calibri Light" panose="020F0302020204030204" pitchFamily="34" charset="0"/>
                <a:cs typeface="Calibri Light" panose="020F0302020204030204" pitchFamily="34" charset="0"/>
              </a:rPr>
              <a:t>NTU Presidential Postdoctoral Fellowship 2022 </a:t>
            </a:r>
            <a:endParaRPr lang="en-US" sz="1400" dirty="0"/>
          </a:p>
        </p:txBody>
      </p:sp>
      <p:sp>
        <p:nvSpPr>
          <p:cNvPr id="108" name="Rectangle 107">
            <a:extLst>
              <a:ext uri="{FF2B5EF4-FFF2-40B4-BE49-F238E27FC236}">
                <a16:creationId xmlns:a16="http://schemas.microsoft.com/office/drawing/2014/main" id="{9FE97B0B-B926-4FD6-B5F8-BCF57DAD6349}"/>
              </a:ext>
            </a:extLst>
          </p:cNvPr>
          <p:cNvSpPr/>
          <p:nvPr/>
        </p:nvSpPr>
        <p:spPr>
          <a:xfrm>
            <a:off x="330633" y="3330207"/>
            <a:ext cx="4527615" cy="523220"/>
          </a:xfrm>
          <a:prstGeom prst="rect">
            <a:avLst/>
          </a:prstGeom>
          <a:noFill/>
        </p:spPr>
        <p:txBody>
          <a:bodyPr wrap="square" lIns="91440" tIns="45720" rIns="91440" bIns="4572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ell MT" panose="02020503060305020303" pitchFamily="18" charset="0"/>
                <a:ea typeface="DengXian Light" panose="02010600030101010101" pitchFamily="2" charset="-122"/>
              </a:rPr>
              <a:t>Welcome from NEU’s Chair</a:t>
            </a:r>
          </a:p>
        </p:txBody>
      </p:sp>
      <p:cxnSp>
        <p:nvCxnSpPr>
          <p:cNvPr id="110" name="Straight Connector 109">
            <a:extLst>
              <a:ext uri="{FF2B5EF4-FFF2-40B4-BE49-F238E27FC236}">
                <a16:creationId xmlns:a16="http://schemas.microsoft.com/office/drawing/2014/main" id="{F4A2ED79-8ED5-4943-B62C-C28A6CF747DA}"/>
              </a:ext>
            </a:extLst>
          </p:cNvPr>
          <p:cNvCxnSpPr/>
          <p:nvPr/>
        </p:nvCxnSpPr>
        <p:spPr>
          <a:xfrm>
            <a:off x="5958220" y="4114800"/>
            <a:ext cx="6858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4C1ED0C-1E5E-4FCE-85DE-C7651316F162}"/>
              </a:ext>
            </a:extLst>
          </p:cNvPr>
          <p:cNvCxnSpPr/>
          <p:nvPr/>
        </p:nvCxnSpPr>
        <p:spPr>
          <a:xfrm>
            <a:off x="5958220" y="4724400"/>
            <a:ext cx="6858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437C55-31BA-4189-BCC7-194A1D306EB0}"/>
              </a:ext>
            </a:extLst>
          </p:cNvPr>
          <p:cNvCxnSpPr/>
          <p:nvPr/>
        </p:nvCxnSpPr>
        <p:spPr>
          <a:xfrm>
            <a:off x="5958220" y="5257800"/>
            <a:ext cx="6858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B32E86B-FF83-4717-A6E1-DBA490A6C9BA}"/>
              </a:ext>
            </a:extLst>
          </p:cNvPr>
          <p:cNvGrpSpPr/>
          <p:nvPr/>
        </p:nvGrpSpPr>
        <p:grpSpPr>
          <a:xfrm>
            <a:off x="91200" y="9208520"/>
            <a:ext cx="2875238" cy="609600"/>
            <a:chOff x="4595682" y="9220200"/>
            <a:chExt cx="2875238" cy="609600"/>
          </a:xfrm>
        </p:grpSpPr>
        <p:sp>
          <p:nvSpPr>
            <p:cNvPr id="126" name="object 11">
              <a:extLst>
                <a:ext uri="{FF2B5EF4-FFF2-40B4-BE49-F238E27FC236}">
                  <a16:creationId xmlns:a16="http://schemas.microsoft.com/office/drawing/2014/main" id="{1256F6F2-BB00-46EE-ACA5-236B34B58FB8}"/>
                </a:ext>
              </a:extLst>
            </p:cNvPr>
            <p:cNvSpPr/>
            <p:nvPr/>
          </p:nvSpPr>
          <p:spPr>
            <a:xfrm>
              <a:off x="7010400" y="9220200"/>
              <a:ext cx="336496" cy="464367"/>
            </a:xfrm>
            <a:prstGeom prst="rect">
              <a:avLst/>
            </a:prstGeom>
            <a:blipFill>
              <a:blip r:embed="rId3" cstate="print"/>
              <a:stretch>
                <a:fillRect/>
              </a:stretch>
            </a:blipFill>
          </p:spPr>
          <p:txBody>
            <a:bodyPr wrap="square" lIns="0" tIns="0" rIns="0" bIns="0" rtlCol="0"/>
            <a:lstStyle/>
            <a:p>
              <a:endParaRPr/>
            </a:p>
          </p:txBody>
        </p:sp>
        <p:cxnSp>
          <p:nvCxnSpPr>
            <p:cNvPr id="123" name="Straight Connector 122">
              <a:extLst>
                <a:ext uri="{FF2B5EF4-FFF2-40B4-BE49-F238E27FC236}">
                  <a16:creationId xmlns:a16="http://schemas.microsoft.com/office/drawing/2014/main" id="{26404404-1FB7-46BD-92AE-A5C4068EB12A}"/>
                </a:ext>
              </a:extLst>
            </p:cNvPr>
            <p:cNvCxnSpPr/>
            <p:nvPr/>
          </p:nvCxnSpPr>
          <p:spPr>
            <a:xfrm>
              <a:off x="5105400" y="92202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ACE236-B6D0-468C-9972-14A5C238FEBF}"/>
                </a:ext>
              </a:extLst>
            </p:cNvPr>
            <p:cNvCxnSpPr/>
            <p:nvPr/>
          </p:nvCxnSpPr>
          <p:spPr>
            <a:xfrm>
              <a:off x="5105400" y="9829800"/>
              <a:ext cx="2133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F64EE034-CE66-497E-9CA4-3EAE3BBB91DA}"/>
                </a:ext>
              </a:extLst>
            </p:cNvPr>
            <p:cNvSpPr txBox="1"/>
            <p:nvPr/>
          </p:nvSpPr>
          <p:spPr>
            <a:xfrm>
              <a:off x="4595682" y="9322713"/>
              <a:ext cx="2875238" cy="430887"/>
            </a:xfrm>
            <a:prstGeom prst="rect">
              <a:avLst/>
            </a:prstGeom>
            <a:noFill/>
          </p:spPr>
          <p:txBody>
            <a:bodyPr wrap="square" rtlCol="0">
              <a:spAutoFit/>
            </a:bodyPr>
            <a:lstStyle/>
            <a:p>
              <a:pPr algn="ctr"/>
              <a:r>
                <a:rPr lang="en-US" sz="1100" dirty="0">
                  <a:solidFill>
                    <a:srgbClr val="344996"/>
                  </a:solidFill>
                  <a:latin typeface="DengXian Light" panose="02010600030101010101" pitchFamily="2" charset="-122"/>
                  <a:ea typeface="DengXian Light" panose="02010600030101010101" pitchFamily="2" charset="-122"/>
                </a:rPr>
                <a:t>We are social! Follow </a:t>
              </a:r>
              <a:r>
                <a:rPr lang="en-US" sz="1100" dirty="0">
                  <a:solidFill>
                    <a:srgbClr val="344996"/>
                  </a:solidFill>
                  <a:latin typeface="DengXian Light" panose="02010600030101010101" pitchFamily="2" charset="-122"/>
                  <a:ea typeface="DengXian Light" panose="02010600030101010101" pitchFamily="2" charset="-122"/>
                  <a:hlinkClick r:id="rId4"/>
                </a:rPr>
                <a:t>NEU on </a:t>
              </a:r>
            </a:p>
            <a:p>
              <a:pPr algn="ctr"/>
              <a:r>
                <a:rPr lang="en-US" sz="1100" dirty="0">
                  <a:solidFill>
                    <a:srgbClr val="344996"/>
                  </a:solidFill>
                  <a:latin typeface="DengXian Light" panose="02010600030101010101" pitchFamily="2" charset="-122"/>
                  <a:ea typeface="DengXian Light" panose="02010600030101010101" pitchFamily="2" charset="-122"/>
                  <a:hlinkClick r:id="rId4"/>
                </a:rPr>
                <a:t>Facebook</a:t>
              </a:r>
              <a:r>
                <a:rPr lang="en-US" sz="1100" dirty="0">
                  <a:solidFill>
                    <a:srgbClr val="344996"/>
                  </a:solidFill>
                  <a:latin typeface="DengXian Light" panose="02010600030101010101" pitchFamily="2" charset="-122"/>
                  <a:ea typeface="DengXian Light" panose="02010600030101010101" pitchFamily="2" charset="-122"/>
                </a:rPr>
                <a:t> for regular updates</a:t>
              </a:r>
            </a:p>
          </p:txBody>
        </p:sp>
      </p:grpSp>
      <p:sp>
        <p:nvSpPr>
          <p:cNvPr id="122" name="TextBox 121">
            <a:extLst>
              <a:ext uri="{FF2B5EF4-FFF2-40B4-BE49-F238E27FC236}">
                <a16:creationId xmlns:a16="http://schemas.microsoft.com/office/drawing/2014/main" id="{564D6CB1-300C-45DE-B120-FC6E6DF30C26}"/>
              </a:ext>
            </a:extLst>
          </p:cNvPr>
          <p:cNvSpPr txBox="1"/>
          <p:nvPr/>
        </p:nvSpPr>
        <p:spPr>
          <a:xfrm>
            <a:off x="2662147" y="2362200"/>
            <a:ext cx="2448106" cy="369332"/>
          </a:xfrm>
          <a:prstGeom prst="rect">
            <a:avLst/>
          </a:prstGeom>
          <a:noFill/>
        </p:spPr>
        <p:txBody>
          <a:bodyPr wrap="none" rtlCol="0">
            <a:spAutoFit/>
          </a:bodyPr>
          <a:lstStyle/>
          <a:p>
            <a:r>
              <a:rPr lang="en-US" b="1" dirty="0">
                <a:solidFill>
                  <a:schemeClr val="tx1">
                    <a:lumMod val="65000"/>
                    <a:lumOff val="35000"/>
                  </a:schemeClr>
                </a:solidFill>
                <a:latin typeface="Bell MT" panose="02020503060305020303" pitchFamily="18" charset="0"/>
                <a:cs typeface="Calibri Light" panose="020F0302020204030204" pitchFamily="34" charset="0"/>
              </a:rPr>
              <a:t>Member “</a:t>
            </a:r>
            <a:r>
              <a:rPr lang="en-US" b="1" dirty="0" err="1">
                <a:solidFill>
                  <a:schemeClr val="tx1">
                    <a:lumMod val="65000"/>
                    <a:lumOff val="35000"/>
                  </a:schemeClr>
                </a:solidFill>
                <a:latin typeface="Bell MT" panose="02020503060305020303" pitchFamily="18" charset="0"/>
                <a:cs typeface="Calibri Light" panose="020F0302020204030204" pitchFamily="34" charset="0"/>
              </a:rPr>
              <a:t>NEU”sletter</a:t>
            </a:r>
            <a:endParaRPr lang="en-US" b="1" dirty="0">
              <a:solidFill>
                <a:schemeClr val="tx1">
                  <a:lumMod val="65000"/>
                  <a:lumOff val="35000"/>
                </a:schemeClr>
              </a:solidFill>
              <a:latin typeface="Bell MT" panose="02020503060305020303" pitchFamily="18" charset="0"/>
              <a:cs typeface="Calibri Light" panose="020F0302020204030204" pitchFamily="34" charset="0"/>
            </a:endParaRPr>
          </a:p>
        </p:txBody>
      </p:sp>
      <p:sp>
        <p:nvSpPr>
          <p:cNvPr id="1025" name="Rectangle 1024">
            <a:extLst>
              <a:ext uri="{FF2B5EF4-FFF2-40B4-BE49-F238E27FC236}">
                <a16:creationId xmlns:a16="http://schemas.microsoft.com/office/drawing/2014/main" id="{4791957D-41D9-463E-A82F-BD849CAD5B98}"/>
              </a:ext>
            </a:extLst>
          </p:cNvPr>
          <p:cNvSpPr/>
          <p:nvPr/>
        </p:nvSpPr>
        <p:spPr>
          <a:xfrm>
            <a:off x="0" y="10012680"/>
            <a:ext cx="7772400" cy="45720"/>
          </a:xfrm>
          <a:prstGeom prst="rect">
            <a:avLst/>
          </a:prstGeom>
          <a:solidFill>
            <a:srgbClr val="F6654A"/>
          </a:solidFill>
          <a:ln>
            <a:solidFill>
              <a:srgbClr val="F66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FB378A7-3E0A-44BC-971C-7B48CDA86F58}"/>
              </a:ext>
            </a:extLst>
          </p:cNvPr>
          <p:cNvSpPr txBox="1"/>
          <p:nvPr/>
        </p:nvSpPr>
        <p:spPr>
          <a:xfrm>
            <a:off x="394967" y="4033506"/>
            <a:ext cx="4449050" cy="5632311"/>
          </a:xfrm>
          <a:prstGeom prst="rect">
            <a:avLst/>
          </a:prstGeom>
          <a:noFill/>
        </p:spPr>
        <p:txBody>
          <a:bodyPr wrap="square">
            <a:spAutoFit/>
          </a:bodyPr>
          <a:lstStyle/>
          <a:p>
            <a:r>
              <a:rPr lang="en-US" sz="1200" dirty="0">
                <a:latin typeface="Avenir Next LT Pro" panose="020B0504020202020204" pitchFamily="34" charset="0"/>
              </a:rPr>
              <a:t>Greetings friends and supporters of NEU. I would like to use this opportunity to give an update on the current activities and plans of our Interest Group.</a:t>
            </a:r>
          </a:p>
          <a:p>
            <a:endParaRPr lang="en-US" sz="1200" dirty="0">
              <a:latin typeface="Avenir Next LT Pro" panose="020B0504020202020204" pitchFamily="34" charset="0"/>
            </a:endParaRPr>
          </a:p>
          <a:p>
            <a:r>
              <a:rPr lang="en-US" sz="1200" dirty="0">
                <a:latin typeface="Avenir Next LT Pro" panose="020B0504020202020204" pitchFamily="34" charset="0"/>
              </a:rPr>
              <a:t>The current goals and objectives of NEU are threefold. First, to integrate neuroscience concepts, theories, and approaches to the study of management and organizations. Our Membership Committee under the leadership of Chair Danni Wang has conducted a NEU member survey to gain a better understanding of what neuroscience concepts, theories, and approaches our members are most interested in. Based on the results of this survey, our Education Committee under leadership of Chair George Christopoulos has started to develop webinars, podcasts and video tutorials for the NEU website, plan workshops, and compile reading lists for our members that directly address the topics that are of highest interest to our members.</a:t>
            </a:r>
          </a:p>
          <a:p>
            <a:endParaRPr lang="en-US" sz="1200" dirty="0">
              <a:latin typeface="Avenir Next LT Pro" panose="020B0504020202020204" pitchFamily="34" charset="0"/>
            </a:endParaRPr>
          </a:p>
          <a:p>
            <a:r>
              <a:rPr lang="en-US" sz="1200" dirty="0">
                <a:latin typeface="Avenir Next LT Pro" panose="020B0504020202020204" pitchFamily="34" charset="0"/>
              </a:rPr>
              <a:t>Our second goal is to form bridges between scholars and practitioners through the use of neuroscience as applied to management and organizational issues. To this end, we are currently planning and organizing a NEU conference to be held next year. The aim of this conference is to finally allow NEU members to meet in person. At the NEU meeting and also at the AOM meeting later this year, NEU will organize PDWs that aim at connecting scholars and practitioners under the broad tent of NEU. (Continued on next page)</a:t>
            </a:r>
          </a:p>
          <a:p>
            <a:endParaRPr lang="en-US" sz="1200" dirty="0">
              <a:latin typeface="Avenir Next LT Pro" panose="020B0504020202020204" pitchFamily="34" charset="0"/>
            </a:endParaRPr>
          </a:p>
          <a:p>
            <a:endParaRPr lang="en-US" sz="1200" dirty="0">
              <a:latin typeface="Avenir Next LT Pro" panose="020B0504020202020204" pitchFamily="34" charset="0"/>
            </a:endParaRPr>
          </a:p>
          <a:p>
            <a:endParaRPr lang="en-US" sz="1200" dirty="0">
              <a:latin typeface="Avenir Next LT Pro" panose="020B0504020202020204" pitchFamily="34" charset="0"/>
            </a:endParaRPr>
          </a:p>
        </p:txBody>
      </p:sp>
      <p:pic>
        <p:nvPicPr>
          <p:cNvPr id="23" name="Picture 22">
            <a:extLst>
              <a:ext uri="{FF2B5EF4-FFF2-40B4-BE49-F238E27FC236}">
                <a16:creationId xmlns:a16="http://schemas.microsoft.com/office/drawing/2014/main" id="{7F39A431-519F-4811-A01D-8D16889BC6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517"/>
          <a:stretch/>
        </p:blipFill>
        <p:spPr bwMode="auto">
          <a:xfrm>
            <a:off x="5211911" y="7024710"/>
            <a:ext cx="2132887" cy="1829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64AA6296-2702-4E1E-8B2E-1CBF0E7D7A77}"/>
              </a:ext>
            </a:extLst>
          </p:cNvPr>
          <p:cNvCxnSpPr/>
          <p:nvPr/>
        </p:nvCxnSpPr>
        <p:spPr>
          <a:xfrm>
            <a:off x="5958220" y="5715000"/>
            <a:ext cx="6858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933AD3-36AD-4DE7-BF24-87C1D18E3599}"/>
              </a:ext>
            </a:extLst>
          </p:cNvPr>
          <p:cNvCxnSpPr/>
          <p:nvPr/>
        </p:nvCxnSpPr>
        <p:spPr>
          <a:xfrm>
            <a:off x="5958220" y="6096000"/>
            <a:ext cx="6858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96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20C387-D3B6-48D3-8DAB-24511B85DF8C}"/>
              </a:ext>
            </a:extLst>
          </p:cNvPr>
          <p:cNvSpPr/>
          <p:nvPr/>
        </p:nvSpPr>
        <p:spPr>
          <a:xfrm>
            <a:off x="-2" y="9727672"/>
            <a:ext cx="7772400" cy="178328"/>
          </a:xfrm>
          <a:prstGeom prst="rect">
            <a:avLst/>
          </a:prstGeom>
          <a:solidFill>
            <a:srgbClr val="4AC8F4"/>
          </a:solidFill>
          <a:ln>
            <a:solidFill>
              <a:srgbClr val="4A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664A49-C482-4113-83C4-A037594EAD20}"/>
              </a:ext>
            </a:extLst>
          </p:cNvPr>
          <p:cNvSpPr/>
          <p:nvPr/>
        </p:nvSpPr>
        <p:spPr>
          <a:xfrm>
            <a:off x="-2" y="9880072"/>
            <a:ext cx="7772400" cy="178328"/>
          </a:xfrm>
          <a:prstGeom prst="rect">
            <a:avLst/>
          </a:prstGeom>
          <a:solidFill>
            <a:srgbClr val="0772B1"/>
          </a:solidFill>
          <a:ln>
            <a:solidFill>
              <a:srgbClr val="077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761456-541E-49A6-A1F5-AEA0147411CB}"/>
              </a:ext>
            </a:extLst>
          </p:cNvPr>
          <p:cNvSpPr/>
          <p:nvPr/>
        </p:nvSpPr>
        <p:spPr>
          <a:xfrm>
            <a:off x="1772" y="259080"/>
            <a:ext cx="7772400" cy="45720"/>
          </a:xfrm>
          <a:prstGeom prst="rect">
            <a:avLst/>
          </a:prstGeom>
          <a:solidFill>
            <a:srgbClr val="F6654A"/>
          </a:solidFill>
          <a:ln>
            <a:solidFill>
              <a:srgbClr val="F66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DD3C847-C422-48C6-842C-44D8936B82D2}"/>
              </a:ext>
            </a:extLst>
          </p:cNvPr>
          <p:cNvSpPr txBox="1"/>
          <p:nvPr/>
        </p:nvSpPr>
        <p:spPr>
          <a:xfrm>
            <a:off x="304800" y="454925"/>
            <a:ext cx="6990717" cy="7663636"/>
          </a:xfrm>
          <a:prstGeom prst="rect">
            <a:avLst/>
          </a:prstGeom>
          <a:noFill/>
        </p:spPr>
        <p:txBody>
          <a:bodyPr wrap="square">
            <a:spAutoFit/>
          </a:bodyPr>
          <a:lstStyle/>
          <a:p>
            <a:r>
              <a:rPr lang="en-US" sz="1200" dirty="0">
                <a:latin typeface="Avenir Next LT Pro" panose="020B0504020202020204" pitchFamily="34" charset="0"/>
              </a:rPr>
              <a:t>Our third goal is to broaden the appeal of the AOM to scholars and practitioners currently working in other disciplines (e.g., psychology, economics, marketing, and neuroscience) who might not have yet viewed the AOM as applicable to their own pursuits. This is again, where our NEU conference in Rotterdam will play an important role. We will distribute the conference call widely across a variety of disciplinary communities to attract not only management scholars, but also scholars from the fields of psychology, economics, marketing, and neuroscience to attend the conference.</a:t>
            </a:r>
          </a:p>
          <a:p>
            <a:endParaRPr lang="en-US" sz="1200" dirty="0">
              <a:latin typeface="Avenir Next LT Pro" panose="020B0504020202020204" pitchFamily="34" charset="0"/>
            </a:endParaRPr>
          </a:p>
          <a:p>
            <a:r>
              <a:rPr lang="en-US" sz="1200" dirty="0">
                <a:latin typeface="Avenir Next LT Pro" panose="020B0504020202020204" pitchFamily="34" charset="0"/>
              </a:rPr>
              <a:t>In terms of our membership, while the pandemic has hampered our efforts to recruit members, we managed to reach 400 active members with a large variety of national and cultural backgrounds. More than 25% of our members are student members and more than 10% are executive members.</a:t>
            </a:r>
          </a:p>
          <a:p>
            <a:endParaRPr lang="en-US" sz="1200" dirty="0">
              <a:latin typeface="Avenir Next LT Pro" panose="020B0504020202020204" pitchFamily="34" charset="0"/>
            </a:endParaRPr>
          </a:p>
          <a:p>
            <a:r>
              <a:rPr lang="en-US" sz="1200" dirty="0">
                <a:latin typeface="Avenir Next LT Pro" panose="020B0504020202020204" pitchFamily="34" charset="0"/>
              </a:rPr>
              <a:t>At last year’s AOM we offered our first NEU program under the leadership of our previous program chair Yair Berson. As most DIGs we were affected by the reduced attendance numbers but were able to offer a number of interesting sessions and symposia such as “Viewing Management from an Organizational Neuroscience Perspective”, “Leadership and Team Processes: A Neuroscience Perspective”, “</a:t>
            </a:r>
            <a:r>
              <a:rPr lang="en-US" sz="1200" dirty="0" err="1">
                <a:latin typeface="Avenir Next LT Pro" panose="020B0504020202020204" pitchFamily="34" charset="0"/>
              </a:rPr>
              <a:t>Neuroentrepreneurship</a:t>
            </a:r>
            <a:r>
              <a:rPr lang="en-US" sz="1200" dirty="0">
                <a:latin typeface="Avenir Next LT Pro" panose="020B0504020202020204" pitchFamily="34" charset="0"/>
              </a:rPr>
              <a:t>? Promise and Peril Symposium”, and “Can Adaptability be Developed? The Perspective of Cognitive Psychology and Neuroscience”.</a:t>
            </a:r>
          </a:p>
          <a:p>
            <a:endParaRPr lang="en-US" sz="1200" dirty="0">
              <a:latin typeface="Avenir Next LT Pro" panose="020B0504020202020204" pitchFamily="34" charset="0"/>
            </a:endParaRPr>
          </a:p>
          <a:p>
            <a:r>
              <a:rPr lang="en-US" sz="1200" dirty="0">
                <a:latin typeface="Avenir Next LT Pro" panose="020B0504020202020204" pitchFamily="34" charset="0"/>
              </a:rPr>
              <a:t>Unfortunately, due to health issues, James Dulebohn had to step down as our current program chair. We thank James for all his effort and the great work he has done as Program Chair and wish him a speedy recovery! Jemima Frimpong from NYU Abu Dhabi has taken over from James and is now the new NEU Program Chair. Good luck with the new role Jemima!”</a:t>
            </a:r>
          </a:p>
          <a:p>
            <a:endParaRPr lang="en-US" sz="1200" dirty="0">
              <a:latin typeface="Avenir Next LT Pro" panose="020B0504020202020204" pitchFamily="34" charset="0"/>
            </a:endParaRPr>
          </a:p>
          <a:p>
            <a:r>
              <a:rPr lang="en-US" sz="1200" dirty="0">
                <a:latin typeface="Avenir Next LT Pro" panose="020B0504020202020204" pitchFamily="34" charset="0"/>
              </a:rPr>
              <a:t>Finally, given our highly interdisciplinary orientation, NEU is working to establish a multitude of external collaborations to serve our members. One example is our relationship with the company Advanced Brain Monitoring Inc., which is a neuro-diagnostics device company that produces products that are used by clinicians, researchers and in clinical trials to interpret brain and physiological function. Advanced Brain Monitoring will be featured in a NEU PDW at this year’s AOM meeting, the PDW will introduce attendees to best practices of using neuroscience technology in their research.</a:t>
            </a:r>
          </a:p>
          <a:p>
            <a:endParaRPr lang="en-US" sz="1200" dirty="0">
              <a:latin typeface="Avenir Next LT Pro" panose="020B0504020202020204" pitchFamily="34" charset="0"/>
            </a:endParaRPr>
          </a:p>
          <a:p>
            <a:r>
              <a:rPr lang="en-US" sz="1200" dirty="0">
                <a:latin typeface="Avenir Next LT Pro" panose="020B0504020202020204" pitchFamily="34" charset="0"/>
              </a:rPr>
              <a:t>These are only some of the many ideas and initiatives we are currently working on and we invite all NEU members to get in touch to work with us on growing NEU to become a significant voice within the AOM.</a:t>
            </a:r>
          </a:p>
          <a:p>
            <a:endParaRPr lang="en-US" sz="1200" dirty="0">
              <a:latin typeface="Avenir Next LT Pro" panose="020B0504020202020204" pitchFamily="34" charset="0"/>
            </a:endParaRPr>
          </a:p>
          <a:p>
            <a:r>
              <a:rPr lang="en-US" sz="1200" dirty="0">
                <a:latin typeface="Avenir Next LT Pro" panose="020B0504020202020204" pitchFamily="34" charset="0"/>
              </a:rPr>
              <a:t>Stefan Volk</a:t>
            </a:r>
          </a:p>
          <a:p>
            <a:r>
              <a:rPr lang="en-US" sz="1200" dirty="0">
                <a:latin typeface="Avenir Next LT Pro" panose="020B0504020202020204" pitchFamily="34" charset="0"/>
              </a:rPr>
              <a:t>The University of Sydney</a:t>
            </a:r>
          </a:p>
          <a:p>
            <a:r>
              <a:rPr lang="en-US" sz="1200" dirty="0">
                <a:latin typeface="Avenir Next LT Pro" panose="020B0504020202020204" pitchFamily="34" charset="0"/>
              </a:rPr>
              <a:t>NEU Chair</a:t>
            </a:r>
            <a:endParaRPr lang="en-US" sz="1200" dirty="0"/>
          </a:p>
        </p:txBody>
      </p:sp>
      <p:pic>
        <p:nvPicPr>
          <p:cNvPr id="6" name="Picture 5" descr="Grey paper boats and one orange boat">
            <a:extLst>
              <a:ext uri="{FF2B5EF4-FFF2-40B4-BE49-F238E27FC236}">
                <a16:creationId xmlns:a16="http://schemas.microsoft.com/office/drawing/2014/main" id="{2F64C09B-3519-4598-BDFF-AD29C667F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012" y="7513319"/>
            <a:ext cx="3546549" cy="2128104"/>
          </a:xfrm>
          <a:prstGeom prst="rect">
            <a:avLst/>
          </a:prstGeom>
        </p:spPr>
      </p:pic>
    </p:spTree>
    <p:extLst>
      <p:ext uri="{BB962C8B-B14F-4D97-AF65-F5344CB8AC3E}">
        <p14:creationId xmlns:p14="http://schemas.microsoft.com/office/powerpoint/2010/main" val="97093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 name="TextBox 94">
            <a:extLst>
              <a:ext uri="{FF2B5EF4-FFF2-40B4-BE49-F238E27FC236}">
                <a16:creationId xmlns:a16="http://schemas.microsoft.com/office/drawing/2014/main" id="{83B57628-472C-4E38-A4EA-BD5DFE2846EA}"/>
              </a:ext>
            </a:extLst>
          </p:cNvPr>
          <p:cNvSpPr txBox="1"/>
          <p:nvPr/>
        </p:nvSpPr>
        <p:spPr>
          <a:xfrm>
            <a:off x="527088" y="1087456"/>
            <a:ext cx="6718225" cy="6783011"/>
          </a:xfrm>
          <a:prstGeom prst="rect">
            <a:avLst/>
          </a:prstGeom>
          <a:noFill/>
        </p:spPr>
        <p:txBody>
          <a:bodyPr wrap="square" rtlCol="0">
            <a:spAutoFit/>
          </a:bodyPr>
          <a:lstStyle/>
          <a:p>
            <a:pPr marL="0" marR="0">
              <a:lnSpc>
                <a:spcPct val="110000"/>
              </a:lnSpc>
              <a:spcBef>
                <a:spcPts val="0"/>
              </a:spcBef>
              <a:spcAft>
                <a:spcPts val="0"/>
              </a:spcAft>
            </a:pPr>
            <a:r>
              <a:rPr lang="en-US" sz="1200" dirty="0">
                <a:effectLst/>
                <a:latin typeface="Avenir Next LT Pro" panose="020B0504020202020204" pitchFamily="34" charset="0"/>
                <a:ea typeface="Calibri" panose="020F0502020204030204" pitchFamily="34" charset="0"/>
              </a:rPr>
              <a:t>The Organizational Neuroscience Interest Group (NEU) is less than two years old! Yet, we already have 400 members and many of them are doctoral students or are in the early stages of their careers. We are excited but not surprised by the interest of young scholars in our activities. Being part of a field that is largely influenced by the discipline of Psychology (in addition to other disciplines, of course), it is just natural for management scholars to be engaged in research that relies on neuroscience theory and methodology. Such methods are now mainstream among psychologists and their popularity is also growing among our colleagues in marketing, economics, and other areas. </a:t>
            </a:r>
          </a:p>
          <a:p>
            <a:pPr marL="0" marR="0">
              <a:lnSpc>
                <a:spcPct val="110000"/>
              </a:lnSpc>
              <a:spcBef>
                <a:spcPts val="0"/>
              </a:spcBef>
              <a:spcAft>
                <a:spcPts val="0"/>
              </a:spcAft>
            </a:pPr>
            <a:endParaRPr lang="en-US" sz="1200" dirty="0">
              <a:effectLst/>
              <a:latin typeface="Avenir Next LT Pro" panose="020B0504020202020204" pitchFamily="34" charset="0"/>
              <a:ea typeface="Calibri" panose="020F0502020204030204" pitchFamily="34" charset="0"/>
            </a:endParaRPr>
          </a:p>
          <a:p>
            <a:pPr marL="0" marR="0">
              <a:lnSpc>
                <a:spcPct val="110000"/>
              </a:lnSpc>
              <a:spcBef>
                <a:spcPts val="0"/>
              </a:spcBef>
              <a:spcAft>
                <a:spcPts val="0"/>
              </a:spcAft>
            </a:pPr>
            <a:r>
              <a:rPr lang="en-US" sz="1200" dirty="0">
                <a:effectLst/>
                <a:latin typeface="Avenir Next LT Pro" panose="020B0504020202020204" pitchFamily="34" charset="0"/>
                <a:ea typeface="Calibri" panose="020F0502020204030204" pitchFamily="34" charset="0"/>
              </a:rPr>
              <a:t>Adopting neuroscience/biological theory and methodologies has significantly advanced adjacent fields, such as social psychology, where scholars have been able to gain important insights about fundamental human phenomena, such as social influence and justice. Research on social prejudice, for example, has been revolutionized by the introduction of neuroscience. Social neuroscientists have demonstrated how discerning ‘us’ from ‘others’ is a central characteristic of the human brain (</a:t>
            </a:r>
            <a:r>
              <a:rPr lang="en-US" sz="1200" dirty="0" err="1">
                <a:effectLst/>
                <a:latin typeface="Avenir Next LT Pro" panose="020B0504020202020204" pitchFamily="34" charset="0"/>
                <a:ea typeface="Calibri" panose="020F0502020204030204" pitchFamily="34" charset="0"/>
              </a:rPr>
              <a:t>Amodio</a:t>
            </a:r>
            <a:r>
              <a:rPr lang="en-US" sz="1200" dirty="0">
                <a:effectLst/>
                <a:latin typeface="Avenir Next LT Pro" panose="020B0504020202020204" pitchFamily="34" charset="0"/>
                <a:ea typeface="Calibri" panose="020F0502020204030204" pitchFamily="34" charset="0"/>
              </a:rPr>
              <a:t>, 2014). It takes the brain only a few milliseconds to make such critical judgments which have implications for prejudice, stereotypical behavior, and group conflict, all of which are highly relevant to understanding individuals and organizations.  </a:t>
            </a:r>
          </a:p>
          <a:p>
            <a:pPr marL="0" marR="0">
              <a:lnSpc>
                <a:spcPct val="110000"/>
              </a:lnSpc>
              <a:spcBef>
                <a:spcPts val="0"/>
              </a:spcBef>
              <a:spcAft>
                <a:spcPts val="0"/>
              </a:spcAft>
            </a:pPr>
            <a:endParaRPr lang="en-US" sz="1200" dirty="0">
              <a:effectLst/>
              <a:latin typeface="Avenir Next LT Pro" panose="020B0504020202020204" pitchFamily="34" charset="0"/>
              <a:ea typeface="Calibri" panose="020F0502020204030204" pitchFamily="34" charset="0"/>
            </a:endParaRPr>
          </a:p>
          <a:p>
            <a:pPr marL="0" marR="0">
              <a:lnSpc>
                <a:spcPct val="110000"/>
              </a:lnSpc>
              <a:spcBef>
                <a:spcPts val="0"/>
              </a:spcBef>
              <a:spcAft>
                <a:spcPts val="0"/>
              </a:spcAft>
            </a:pPr>
            <a:r>
              <a:rPr lang="en-US" sz="1200" dirty="0">
                <a:effectLst/>
                <a:latin typeface="Avenir Next LT Pro" panose="020B0504020202020204" pitchFamily="34" charset="0"/>
                <a:ea typeface="Calibri" panose="020F0502020204030204" pitchFamily="34" charset="0"/>
              </a:rPr>
              <a:t>Overall, our interest group is dedicated to using neuroscience knowledge and approaches at different levels in organizations, as well as promoting linkages to management theory and practice. As our domain statement indicates, we encourage knowledge generation through theoretical propositions and/or empirical evidence pertaining to the neural mechanisms associated with behavior in the workplace. We broadly define organizational neuroscience as brain-related phenomena, including biological/physiological processes that are innervated by the central nervous system (e.g., heartrate). Concurrently, the interest group seeks to understand how the environment, culture, and institutions can affect organizational actors’ behavior through nervous system functioning. By considering neuroscience at different levels of analysis in organizations, we encourage interdisciplinarity and multi-methods research. Moreover, we stress ethical considerations when using neuroscience technology in workplace research. (Continued on next page.)</a:t>
            </a:r>
          </a:p>
          <a:p>
            <a:pPr marL="0" marR="0">
              <a:lnSpc>
                <a:spcPct val="110000"/>
              </a:lnSpc>
              <a:spcBef>
                <a:spcPts val="0"/>
              </a:spcBef>
              <a:spcAft>
                <a:spcPts val="0"/>
              </a:spcAft>
            </a:pPr>
            <a:endParaRPr lang="en-US" sz="1200" dirty="0">
              <a:effectLst/>
              <a:latin typeface="Avenir Next LT Pro" panose="020B0504020202020204" pitchFamily="34" charset="0"/>
              <a:ea typeface="Calibri" panose="020F0502020204030204" pitchFamily="34" charset="0"/>
            </a:endParaRPr>
          </a:p>
          <a:p>
            <a:pPr marL="0" marR="0">
              <a:lnSpc>
                <a:spcPct val="110000"/>
              </a:lnSpc>
              <a:spcBef>
                <a:spcPts val="0"/>
              </a:spcBef>
              <a:spcAft>
                <a:spcPts val="0"/>
              </a:spcAft>
            </a:pPr>
            <a:r>
              <a:rPr lang="en-US" sz="1200" dirty="0">
                <a:effectLst/>
                <a:latin typeface="Avenir Next LT Pro" panose="020B0504020202020204" pitchFamily="34" charset="0"/>
                <a:ea typeface="Calibri" panose="020F0502020204030204" pitchFamily="34" charset="0"/>
              </a:rPr>
              <a:t>.</a:t>
            </a:r>
            <a:endParaRPr lang="en-US" sz="1200" dirty="0">
              <a:latin typeface="Avenir Next LT Pro" panose="020B050402020202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A802318F-6669-4F9A-BEC0-50CDC39F6C50}"/>
              </a:ext>
            </a:extLst>
          </p:cNvPr>
          <p:cNvSpPr txBox="1"/>
          <p:nvPr/>
        </p:nvSpPr>
        <p:spPr>
          <a:xfrm>
            <a:off x="2746681" y="8264465"/>
            <a:ext cx="2279035" cy="677108"/>
          </a:xfrm>
          <a:prstGeom prst="rect">
            <a:avLst/>
          </a:prstGeom>
          <a:noFill/>
        </p:spPr>
        <p:txBody>
          <a:bodyPr wrap="square" rtlCol="0">
            <a:spAutoFit/>
          </a:bodyPr>
          <a:lstStyle/>
          <a:p>
            <a:pPr algn="ctr"/>
            <a:r>
              <a:rPr lang="en-US" sz="1400" dirty="0">
                <a:latin typeface="Arial Nova Light" panose="020B0304020202020204" pitchFamily="34" charset="0"/>
                <a:cs typeface="Calibri Light" panose="020F0302020204030204" pitchFamily="34" charset="0"/>
              </a:rPr>
              <a:t>Yair Berson</a:t>
            </a:r>
          </a:p>
          <a:p>
            <a:pPr algn="ctr"/>
            <a:r>
              <a:rPr lang="en-US" sz="1200" dirty="0">
                <a:latin typeface="Arial Nova Light" panose="020B0304020202020204" pitchFamily="34" charset="0"/>
                <a:cs typeface="Calibri Light" panose="020F0302020204030204" pitchFamily="34" charset="0"/>
              </a:rPr>
              <a:t>McMaster University DeGroote School of Business</a:t>
            </a:r>
          </a:p>
        </p:txBody>
      </p:sp>
      <p:sp>
        <p:nvSpPr>
          <p:cNvPr id="108" name="Rectangle 107">
            <a:extLst>
              <a:ext uri="{FF2B5EF4-FFF2-40B4-BE49-F238E27FC236}">
                <a16:creationId xmlns:a16="http://schemas.microsoft.com/office/drawing/2014/main" id="{9FE97B0B-B926-4FD6-B5F8-BCF57DAD6349}"/>
              </a:ext>
            </a:extLst>
          </p:cNvPr>
          <p:cNvSpPr/>
          <p:nvPr/>
        </p:nvSpPr>
        <p:spPr>
          <a:xfrm>
            <a:off x="390841" y="484938"/>
            <a:ext cx="6990717" cy="523220"/>
          </a:xfrm>
          <a:prstGeom prst="rect">
            <a:avLst/>
          </a:prstGeom>
          <a:noFill/>
        </p:spPr>
        <p:txBody>
          <a:bodyPr wrap="square" lIns="91440" tIns="45720" rIns="91440" bIns="45720">
            <a:spAutoFit/>
          </a:bodyPr>
          <a:lstStyle/>
          <a:p>
            <a:pPr algn="ct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ell MT" panose="02020503060305020303" pitchFamily="18" charset="0"/>
                <a:ea typeface="DengXian Light" panose="02010600030101010101" pitchFamily="2" charset="-122"/>
              </a:rPr>
              <a:t>Thoughts from NEU’s Incoming Chair</a:t>
            </a:r>
          </a:p>
        </p:txBody>
      </p:sp>
      <p:sp>
        <p:nvSpPr>
          <p:cNvPr id="1025" name="Rectangle 1024">
            <a:extLst>
              <a:ext uri="{FF2B5EF4-FFF2-40B4-BE49-F238E27FC236}">
                <a16:creationId xmlns:a16="http://schemas.microsoft.com/office/drawing/2014/main" id="{4791957D-41D9-463E-A82F-BD849CAD5B98}"/>
              </a:ext>
            </a:extLst>
          </p:cNvPr>
          <p:cNvSpPr/>
          <p:nvPr/>
        </p:nvSpPr>
        <p:spPr>
          <a:xfrm>
            <a:off x="0" y="10012680"/>
            <a:ext cx="7772400" cy="45720"/>
          </a:xfrm>
          <a:prstGeom prst="rect">
            <a:avLst/>
          </a:prstGeom>
          <a:solidFill>
            <a:srgbClr val="F6654A"/>
          </a:solidFill>
          <a:ln>
            <a:solidFill>
              <a:srgbClr val="F66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5C9F244-D528-48A8-B48E-794912C29F2A}"/>
              </a:ext>
            </a:extLst>
          </p:cNvPr>
          <p:cNvPicPr>
            <a:picLocks noChangeAspect="1"/>
          </p:cNvPicPr>
          <p:nvPr/>
        </p:nvPicPr>
        <p:blipFill>
          <a:blip r:embed="rId2"/>
          <a:stretch>
            <a:fillRect/>
          </a:stretch>
        </p:blipFill>
        <p:spPr>
          <a:xfrm>
            <a:off x="621113" y="7635495"/>
            <a:ext cx="1981200" cy="1981200"/>
          </a:xfrm>
          <a:prstGeom prst="rect">
            <a:avLst/>
          </a:prstGeom>
        </p:spPr>
      </p:pic>
      <p:sp>
        <p:nvSpPr>
          <p:cNvPr id="21" name="Rectangle 20">
            <a:extLst>
              <a:ext uri="{FF2B5EF4-FFF2-40B4-BE49-F238E27FC236}">
                <a16:creationId xmlns:a16="http://schemas.microsoft.com/office/drawing/2014/main" id="{B92A3749-41CE-4B86-8286-CD93C5155352}"/>
              </a:ext>
            </a:extLst>
          </p:cNvPr>
          <p:cNvSpPr/>
          <p:nvPr/>
        </p:nvSpPr>
        <p:spPr>
          <a:xfrm>
            <a:off x="1772" y="259080"/>
            <a:ext cx="7772400" cy="45720"/>
          </a:xfrm>
          <a:prstGeom prst="rect">
            <a:avLst/>
          </a:prstGeom>
          <a:solidFill>
            <a:srgbClr val="F6654A"/>
          </a:solidFill>
          <a:ln>
            <a:solidFill>
              <a:srgbClr val="F66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rain inside a lightbulb concept">
            <a:extLst>
              <a:ext uri="{FF2B5EF4-FFF2-40B4-BE49-F238E27FC236}">
                <a16:creationId xmlns:a16="http://schemas.microsoft.com/office/drawing/2014/main" id="{3AD454C4-4B91-4558-BB06-1DE3DF3F4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716" y="7797237"/>
            <a:ext cx="2503170" cy="16687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8AF80DA-20EC-4682-A380-D5CA46EAD0BD}"/>
              </a:ext>
            </a:extLst>
          </p:cNvPr>
          <p:cNvSpPr/>
          <p:nvPr/>
        </p:nvSpPr>
        <p:spPr>
          <a:xfrm>
            <a:off x="-2" y="9727672"/>
            <a:ext cx="7772400" cy="178328"/>
          </a:xfrm>
          <a:prstGeom prst="rect">
            <a:avLst/>
          </a:prstGeom>
          <a:solidFill>
            <a:srgbClr val="4AC8F4"/>
          </a:solidFill>
          <a:ln>
            <a:solidFill>
              <a:srgbClr val="4A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854212F-4DD9-4D88-9498-E77988D9D616}"/>
              </a:ext>
            </a:extLst>
          </p:cNvPr>
          <p:cNvSpPr/>
          <p:nvPr/>
        </p:nvSpPr>
        <p:spPr>
          <a:xfrm>
            <a:off x="-2" y="9880072"/>
            <a:ext cx="7772400" cy="178328"/>
          </a:xfrm>
          <a:prstGeom prst="rect">
            <a:avLst/>
          </a:prstGeom>
          <a:solidFill>
            <a:srgbClr val="0772B1"/>
          </a:solidFill>
          <a:ln>
            <a:solidFill>
              <a:srgbClr val="077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5713576-E3D3-4481-9779-3BBA39FBD72A}"/>
              </a:ext>
            </a:extLst>
          </p:cNvPr>
          <p:cNvSpPr/>
          <p:nvPr/>
        </p:nvSpPr>
        <p:spPr>
          <a:xfrm>
            <a:off x="1772" y="259080"/>
            <a:ext cx="7772400" cy="45720"/>
          </a:xfrm>
          <a:prstGeom prst="rect">
            <a:avLst/>
          </a:prstGeom>
          <a:solidFill>
            <a:srgbClr val="F6654A"/>
          </a:solidFill>
          <a:ln>
            <a:solidFill>
              <a:srgbClr val="F66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9A9677-C149-4F43-AF26-69E754BF1746}"/>
              </a:ext>
            </a:extLst>
          </p:cNvPr>
          <p:cNvSpPr/>
          <p:nvPr/>
        </p:nvSpPr>
        <p:spPr>
          <a:xfrm>
            <a:off x="-21718" y="3350097"/>
            <a:ext cx="7794116" cy="954107"/>
          </a:xfrm>
          <a:prstGeom prst="rect">
            <a:avLst/>
          </a:prstGeom>
          <a:solidFill>
            <a:schemeClr val="tx2">
              <a:lumMod val="20000"/>
              <a:lumOff val="80000"/>
            </a:schemeClr>
          </a:solidFill>
        </p:spPr>
        <p:txBody>
          <a:bodyPr wrap="square" lIns="91440" tIns="45720" rIns="91440" bIns="45720">
            <a:spAutoFit/>
          </a:bodyPr>
          <a:lstStyle/>
          <a:p>
            <a:pPr algn="ctr"/>
            <a:r>
              <a:rPr lang="en-US" sz="2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ell MT" panose="02020503060305020303" pitchFamily="18" charset="0"/>
                <a:ea typeface="DengXian Light" panose="02010600030101010101" pitchFamily="2" charset="-122"/>
              </a:rPr>
              <a:t>AoM</a:t>
            </a: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ell MT" panose="02020503060305020303" pitchFamily="18" charset="0"/>
                <a:ea typeface="DengXian Light" panose="02010600030101010101" pitchFamily="2" charset="-122"/>
              </a:rPr>
              <a:t> Mini-conference on Organizational Neuroscience</a:t>
            </a:r>
          </a:p>
        </p:txBody>
      </p:sp>
      <p:sp>
        <p:nvSpPr>
          <p:cNvPr id="24" name="TextBox 23">
            <a:extLst>
              <a:ext uri="{FF2B5EF4-FFF2-40B4-BE49-F238E27FC236}">
                <a16:creationId xmlns:a16="http://schemas.microsoft.com/office/drawing/2014/main" id="{5BE2CF61-63D2-4D05-9F3A-0903EE2892AA}"/>
              </a:ext>
            </a:extLst>
          </p:cNvPr>
          <p:cNvSpPr txBox="1"/>
          <p:nvPr/>
        </p:nvSpPr>
        <p:spPr>
          <a:xfrm>
            <a:off x="353226" y="4339073"/>
            <a:ext cx="5044551" cy="3139321"/>
          </a:xfrm>
          <a:prstGeom prst="rect">
            <a:avLst/>
          </a:prstGeom>
          <a:noFill/>
        </p:spPr>
        <p:txBody>
          <a:bodyPr wrap="square" rtlCol="0">
            <a:spAutoFit/>
          </a:bodyPr>
          <a:lstStyle/>
          <a:p>
            <a:pPr marL="0" marR="0" indent="457200">
              <a:spcBef>
                <a:spcPts val="0"/>
              </a:spcBef>
              <a:spcAft>
                <a:spcPts val="0"/>
              </a:spcAft>
            </a:pPr>
            <a:r>
              <a:rPr lang="en-US" sz="1100" dirty="0">
                <a:effectLst/>
                <a:latin typeface="Avenir Next LT Pro" panose="020B0504020202020204" pitchFamily="34" charset="0"/>
                <a:ea typeface="Calibri" panose="020F0502020204030204" pitchFamily="34" charset="0"/>
              </a:rPr>
              <a:t>The NEU interest group was originally approved in the winter of 2020. We all know what happened after that; specifically, the pandemic hit and the world seemed to largely shut down. This was an especially challenging development for our fledgling group, since we were attempting to become known in the </a:t>
            </a:r>
            <a:r>
              <a:rPr lang="en-US" sz="1100" dirty="0" err="1">
                <a:effectLst/>
                <a:latin typeface="Avenir Next LT Pro" panose="020B0504020202020204" pitchFamily="34" charset="0"/>
                <a:ea typeface="Calibri" panose="020F0502020204030204" pitchFamily="34" charset="0"/>
              </a:rPr>
              <a:t>AoM</a:t>
            </a:r>
            <a:r>
              <a:rPr lang="en-US" sz="1100" dirty="0">
                <a:effectLst/>
                <a:latin typeface="Avenir Next LT Pro" panose="020B0504020202020204" pitchFamily="34" charset="0"/>
                <a:ea typeface="Calibri" panose="020F0502020204030204" pitchFamily="34" charset="0"/>
              </a:rPr>
              <a:t> and other communities, and to gain members. The best way to do so is by having in-person meetings and conferences. But there were no such meetings/conferences in 2020 and 2021, and to date, we as a group have not yet met face-to-face.</a:t>
            </a:r>
          </a:p>
          <a:p>
            <a:pPr marL="0" marR="0" indent="457200">
              <a:spcBef>
                <a:spcPts val="0"/>
              </a:spcBef>
              <a:spcAft>
                <a:spcPts val="0"/>
              </a:spcAft>
            </a:pPr>
            <a:endParaRPr lang="en-US" sz="1100" dirty="0">
              <a:effectLst/>
              <a:latin typeface="Avenir Next LT Pro" panose="020B0504020202020204" pitchFamily="34" charset="0"/>
              <a:ea typeface="Calibri" panose="020F0502020204030204" pitchFamily="34" charset="0"/>
            </a:endParaRPr>
          </a:p>
          <a:p>
            <a:pPr marL="0" marR="0" indent="457200">
              <a:spcBef>
                <a:spcPts val="0"/>
              </a:spcBef>
              <a:spcAft>
                <a:spcPts val="0"/>
              </a:spcAft>
            </a:pPr>
            <a:r>
              <a:rPr lang="en-US" sz="1100" dirty="0">
                <a:effectLst/>
                <a:latin typeface="Avenir Next LT Pro" panose="020B0504020202020204" pitchFamily="34" charset="0"/>
                <a:ea typeface="Calibri" panose="020F0502020204030204" pitchFamily="34" charset="0"/>
              </a:rPr>
              <a:t>To begin to remedy this problem, we applied to the </a:t>
            </a:r>
            <a:r>
              <a:rPr lang="en-US" sz="1100" dirty="0" err="1">
                <a:effectLst/>
                <a:latin typeface="Avenir Next LT Pro" panose="020B0504020202020204" pitchFamily="34" charset="0"/>
                <a:ea typeface="Calibri" panose="020F0502020204030204" pitchFamily="34" charset="0"/>
              </a:rPr>
              <a:t>AoM</a:t>
            </a:r>
            <a:r>
              <a:rPr lang="en-US" sz="1100" dirty="0">
                <a:effectLst/>
                <a:latin typeface="Avenir Next LT Pro" panose="020B0504020202020204" pitchFamily="34" charset="0"/>
                <a:ea typeface="Calibri" panose="020F0502020204030204" pitchFamily="34" charset="0"/>
              </a:rPr>
              <a:t>, and were subsequently granted permission in the fall of 2021, to conduct a mini-conference in June of 2022. The conference was to be held in Rotterdam at Erasmus University, and hosted by the Rotterdam School of Management. A key reason for wanting to hold the conference in Europe was to introduce NEU to the European community. In combination with our meeting in Seattle in August of 2022, the idea was to quickly gain more visibility of NEU in 2022.</a:t>
            </a:r>
          </a:p>
          <a:p>
            <a:pPr marL="0" marR="0" indent="457200">
              <a:spcBef>
                <a:spcPts val="0"/>
              </a:spcBef>
              <a:spcAft>
                <a:spcPts val="0"/>
              </a:spcAft>
            </a:pPr>
            <a:endParaRPr lang="en-US" sz="1100" dirty="0">
              <a:effectLst/>
              <a:latin typeface="Avenir Next LT Pro" panose="020B0504020202020204" pitchFamily="34" charset="0"/>
              <a:ea typeface="Calibri" panose="020F0502020204030204" pitchFamily="34" charset="0"/>
            </a:endParaRPr>
          </a:p>
        </p:txBody>
      </p:sp>
      <p:sp>
        <p:nvSpPr>
          <p:cNvPr id="34" name="TextBox 33">
            <a:extLst>
              <a:ext uri="{FF2B5EF4-FFF2-40B4-BE49-F238E27FC236}">
                <a16:creationId xmlns:a16="http://schemas.microsoft.com/office/drawing/2014/main" id="{63EEBE97-E03F-4109-9A35-53150B596116}"/>
              </a:ext>
            </a:extLst>
          </p:cNvPr>
          <p:cNvSpPr txBox="1"/>
          <p:nvPr/>
        </p:nvSpPr>
        <p:spPr>
          <a:xfrm>
            <a:off x="5385077" y="6506720"/>
            <a:ext cx="2060327" cy="553998"/>
          </a:xfrm>
          <a:prstGeom prst="rect">
            <a:avLst/>
          </a:prstGeom>
          <a:noFill/>
        </p:spPr>
        <p:txBody>
          <a:bodyPr wrap="square" rtlCol="0">
            <a:spAutoFit/>
          </a:bodyPr>
          <a:lstStyle/>
          <a:p>
            <a:r>
              <a:rPr lang="en-US" sz="1600" dirty="0">
                <a:latin typeface="Arial Nova Light" panose="020B0304020202020204" pitchFamily="34" charset="0"/>
                <a:cs typeface="Calibri Light" panose="020F0302020204030204" pitchFamily="34" charset="0"/>
              </a:rPr>
              <a:t>Sebastiano Massaro</a:t>
            </a:r>
          </a:p>
          <a:p>
            <a:r>
              <a:rPr lang="en-US" sz="1400" dirty="0">
                <a:latin typeface="Arial Nova Light" panose="020B0304020202020204" pitchFamily="34" charset="0"/>
                <a:cs typeface="Calibri Light" panose="020F0302020204030204" pitchFamily="34" charset="0"/>
              </a:rPr>
              <a:t>University of Surrey</a:t>
            </a:r>
          </a:p>
        </p:txBody>
      </p:sp>
      <p:pic>
        <p:nvPicPr>
          <p:cNvPr id="2" name="Picture 1">
            <a:extLst>
              <a:ext uri="{FF2B5EF4-FFF2-40B4-BE49-F238E27FC236}">
                <a16:creationId xmlns:a16="http://schemas.microsoft.com/office/drawing/2014/main" id="{C7D0D55B-DAFC-4A75-A346-68FC1A15FB36}"/>
              </a:ext>
            </a:extLst>
          </p:cNvPr>
          <p:cNvPicPr>
            <a:picLocks noChangeAspect="1"/>
          </p:cNvPicPr>
          <p:nvPr/>
        </p:nvPicPr>
        <p:blipFill>
          <a:blip r:embed="rId2"/>
          <a:stretch>
            <a:fillRect/>
          </a:stretch>
        </p:blipFill>
        <p:spPr>
          <a:xfrm>
            <a:off x="5481823" y="4378039"/>
            <a:ext cx="1976281" cy="1976281"/>
          </a:xfrm>
          <a:prstGeom prst="rect">
            <a:avLst/>
          </a:prstGeom>
        </p:spPr>
      </p:pic>
      <p:sp>
        <p:nvSpPr>
          <p:cNvPr id="19" name="TextBox 18">
            <a:extLst>
              <a:ext uri="{FF2B5EF4-FFF2-40B4-BE49-F238E27FC236}">
                <a16:creationId xmlns:a16="http://schemas.microsoft.com/office/drawing/2014/main" id="{F398F834-8BE5-4F07-B25D-2289CDCED2A0}"/>
              </a:ext>
            </a:extLst>
          </p:cNvPr>
          <p:cNvSpPr txBox="1"/>
          <p:nvPr/>
        </p:nvSpPr>
        <p:spPr>
          <a:xfrm>
            <a:off x="314296" y="457201"/>
            <a:ext cx="7381903" cy="3077766"/>
          </a:xfrm>
          <a:prstGeom prst="rect">
            <a:avLst/>
          </a:prstGeom>
          <a:noFill/>
        </p:spPr>
        <p:txBody>
          <a:bodyPr wrap="square">
            <a:spAutoFit/>
          </a:bodyPr>
          <a:lstStyle/>
          <a:p>
            <a:r>
              <a:rPr lang="en-US" sz="1200" dirty="0">
                <a:latin typeface="Avenir Next LT Pro" panose="020B0504020202020204" pitchFamily="34" charset="0"/>
              </a:rPr>
              <a:t>Many of us, members of NEU, apply these methods to address classic research questions in our fields, spanning from strategy, entrepreneurship, and organizational behavior. In my own work, I address the effects of leaders on group formation, a process that is often deep-seated and instantaneous, hence making it hard to capture using traditional methods, such as surveys. In several studies, together with my neuroscience colleagues, I have manipulated different leader behaviors to examine their effects on physiological and neurological synchronous reactions of group members. In addition to providing insights into the effects of leaders on individuals and groups, by using neuroscience, we address ongoing criticisms of survey research in management. </a:t>
            </a:r>
          </a:p>
          <a:p>
            <a:endParaRPr lang="en-US" sz="1200" dirty="0">
              <a:latin typeface="Avenir Next LT Pro" panose="020B0504020202020204" pitchFamily="34" charset="0"/>
            </a:endParaRPr>
          </a:p>
          <a:p>
            <a:r>
              <a:rPr lang="en-US" sz="1200" dirty="0">
                <a:latin typeface="Avenir Next LT Pro" panose="020B0504020202020204" pitchFamily="34" charset="0"/>
              </a:rPr>
              <a:t>I hope that you will join my colleagues and me in this exciting voyage and be one of the pioneers in organizational neuroscience! Please feel free to be in touch!</a:t>
            </a:r>
          </a:p>
          <a:p>
            <a:endParaRPr lang="en-US" sz="1200" dirty="0">
              <a:latin typeface="Avenir Next LT Pro" panose="020B0504020202020204" pitchFamily="34" charset="0"/>
            </a:endParaRPr>
          </a:p>
          <a:p>
            <a:r>
              <a:rPr lang="en-US" sz="1200" dirty="0">
                <a:latin typeface="Avenir Next LT Pro" panose="020B0504020202020204" pitchFamily="34" charset="0"/>
              </a:rPr>
              <a:t>Yair Berson</a:t>
            </a:r>
          </a:p>
          <a:p>
            <a:r>
              <a:rPr lang="en-US" sz="1200" dirty="0">
                <a:latin typeface="Avenir Next LT Pro" panose="020B0504020202020204" pitchFamily="34" charset="0"/>
              </a:rPr>
              <a:t>Professor of Organizational Behavior, McMaster University, Canada</a:t>
            </a:r>
          </a:p>
          <a:p>
            <a:r>
              <a:rPr lang="en-US" sz="1200" dirty="0">
                <a:latin typeface="Avenir Next LT Pro" panose="020B0504020202020204" pitchFamily="34" charset="0"/>
              </a:rPr>
              <a:t>Incoming Chair, NEU IG.</a:t>
            </a:r>
          </a:p>
          <a:p>
            <a:endParaRPr lang="en-US" sz="1400" dirty="0">
              <a:latin typeface="Avenir Next LT Pro" panose="020B0504020202020204" pitchFamily="34" charset="0"/>
            </a:endParaRPr>
          </a:p>
        </p:txBody>
      </p:sp>
      <p:sp>
        <p:nvSpPr>
          <p:cNvPr id="11" name="TextBox 10">
            <a:extLst>
              <a:ext uri="{FF2B5EF4-FFF2-40B4-BE49-F238E27FC236}">
                <a16:creationId xmlns:a16="http://schemas.microsoft.com/office/drawing/2014/main" id="{3DC2A47D-20ED-453C-B030-CE09AD2D6825}"/>
              </a:ext>
            </a:extLst>
          </p:cNvPr>
          <p:cNvSpPr txBox="1"/>
          <p:nvPr/>
        </p:nvSpPr>
        <p:spPr>
          <a:xfrm>
            <a:off x="353226" y="7240033"/>
            <a:ext cx="7092178" cy="2123658"/>
          </a:xfrm>
          <a:prstGeom prst="rect">
            <a:avLst/>
          </a:prstGeom>
          <a:noFill/>
        </p:spPr>
        <p:txBody>
          <a:bodyPr wrap="square">
            <a:spAutoFit/>
          </a:bodyPr>
          <a:lstStyle/>
          <a:p>
            <a:pPr marL="0" marR="0" indent="457200">
              <a:spcBef>
                <a:spcPts val="0"/>
              </a:spcBef>
              <a:spcAft>
                <a:spcPts val="0"/>
              </a:spcAft>
            </a:pPr>
            <a:r>
              <a:rPr lang="en-US" sz="1100" dirty="0">
                <a:effectLst/>
                <a:latin typeface="Avenir Next LT Pro" panose="020B0504020202020204" pitchFamily="34" charset="0"/>
                <a:ea typeface="Calibri" panose="020F0502020204030204" pitchFamily="34" charset="0"/>
              </a:rPr>
              <a:t>However, in the early winter of 2022, it became clear that some factors were prohibiting the successful planning and execution of the conference. They included the continuing uncertainty regarding travel due to the pandemic, and the very short window that we had to plan and make the conference come to fruition in a successful manner.</a:t>
            </a:r>
          </a:p>
          <a:p>
            <a:pPr marL="0" marR="0" indent="457200">
              <a:spcBef>
                <a:spcPts val="0"/>
              </a:spcBef>
              <a:spcAft>
                <a:spcPts val="0"/>
              </a:spcAft>
            </a:pPr>
            <a:endParaRPr lang="en-US" sz="1100" dirty="0">
              <a:effectLst/>
              <a:latin typeface="Avenir Next LT Pro" panose="020B0504020202020204" pitchFamily="34" charset="0"/>
              <a:ea typeface="Calibri" panose="020F0502020204030204" pitchFamily="34" charset="0"/>
            </a:endParaRPr>
          </a:p>
          <a:p>
            <a:pPr marL="0" marR="0" indent="457200">
              <a:spcBef>
                <a:spcPts val="0"/>
              </a:spcBef>
              <a:spcAft>
                <a:spcPts val="0"/>
              </a:spcAft>
            </a:pPr>
            <a:r>
              <a:rPr lang="en-US" sz="1100" dirty="0">
                <a:effectLst/>
                <a:latin typeface="Avenir Next LT Pro" panose="020B0504020202020204" pitchFamily="34" charset="0"/>
                <a:ea typeface="Calibri" panose="020F0502020204030204" pitchFamily="34" charset="0"/>
              </a:rPr>
              <a:t>Accordingly, we received permission to postpone the mini-conference until June 2023. The location and venue have not changed. It will still be in Rotterdam at Erasmus University. But with the longer timeframe, we can engage in more careful and systematic planning. Indeed, we will use the </a:t>
            </a:r>
            <a:r>
              <a:rPr lang="en-US" sz="1100" dirty="0" err="1">
                <a:effectLst/>
                <a:latin typeface="Avenir Next LT Pro" panose="020B0504020202020204" pitchFamily="34" charset="0"/>
                <a:ea typeface="Calibri" panose="020F0502020204030204" pitchFamily="34" charset="0"/>
              </a:rPr>
              <a:t>AoM</a:t>
            </a:r>
            <a:r>
              <a:rPr lang="en-US" sz="1100" dirty="0">
                <a:effectLst/>
                <a:latin typeface="Avenir Next LT Pro" panose="020B0504020202020204" pitchFamily="34" charset="0"/>
                <a:ea typeface="Calibri" panose="020F0502020204030204" pitchFamily="34" charset="0"/>
              </a:rPr>
              <a:t> conference in Seattle in August 2022 for advertisement and planning purposes. If you are interested in getting involved, we especially encourage you to attend the NEU business meeting on Saturday August 6 (specific time and location to be announced). You can also contact Sebastiano Massaro, the conference Chair, directly: s.massaro@surrey.ac.uk </a:t>
            </a:r>
          </a:p>
        </p:txBody>
      </p:sp>
    </p:spTree>
    <p:extLst>
      <p:ext uri="{BB962C8B-B14F-4D97-AF65-F5344CB8AC3E}">
        <p14:creationId xmlns:p14="http://schemas.microsoft.com/office/powerpoint/2010/main" val="82327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3FE7B54-9173-4B8F-9479-72CF7CD21A2A}"/>
              </a:ext>
            </a:extLst>
          </p:cNvPr>
          <p:cNvSpPr txBox="1"/>
          <p:nvPr/>
        </p:nvSpPr>
        <p:spPr>
          <a:xfrm>
            <a:off x="315432" y="3798986"/>
            <a:ext cx="6999767" cy="4197816"/>
          </a:xfrm>
          <a:prstGeom prst="rect">
            <a:avLst/>
          </a:prstGeom>
          <a:noFill/>
        </p:spPr>
        <p:txBody>
          <a:bodyPr wrap="square" rtlCol="0">
            <a:spAutoFit/>
          </a:bodyPr>
          <a:lstStyle/>
          <a:p>
            <a:pPr marR="0" lvl="0">
              <a:lnSpc>
                <a:spcPct val="107000"/>
              </a:lnSpc>
              <a:spcBef>
                <a:spcPts val="0"/>
              </a:spcBef>
              <a:spcAft>
                <a:spcPts val="800"/>
              </a:spcAft>
            </a:pP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100" dirty="0">
              <a:latin typeface="Avenir Next LT Pro" panose="020B05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100" dirty="0">
              <a:latin typeface="Avenir Next LT Pro" panose="020B05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100" dirty="0">
              <a:effectLst/>
              <a:latin typeface="Avenir Next LT Pro" panose="020B05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100" b="1" dirty="0">
              <a:solidFill>
                <a:schemeClr val="accent6">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100" dirty="0">
                <a:solidFill>
                  <a:schemeClr val="accent6">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rPr>
              <a:t>Can you share some of your experiences with publishing organizational neuroscience in management journals? What are some typical comments/pushbacks/accolades that you’ve received from reviewers? How have you navigated them? Any tips for success?</a:t>
            </a:r>
          </a:p>
          <a:p>
            <a:pPr marR="0" lvl="0">
              <a:lnSpc>
                <a:spcPct val="107000"/>
              </a:lnSpc>
              <a:spcBef>
                <a:spcPts val="0"/>
              </a:spcBef>
              <a:spcAft>
                <a:spcPts val="800"/>
              </a:spcAft>
            </a:pPr>
            <a:r>
              <a:rPr lang="en-US" sz="1100" dirty="0">
                <a:latin typeface="Calibri Light" panose="020F0302020204030204" pitchFamily="34" charset="0"/>
                <a:cs typeface="Calibri Light" panose="020F0302020204030204" pitchFamily="34" charset="0"/>
              </a:rPr>
              <a:t>The first major effort showing SNS and PNS effect of leadership and why certain styles of leadership coaching help the leader as much as others. Our attempts to publish this 2003 article in AMR met with a blanket “we don’t do physiology.” Of course, three years later, then did publish something by Jane Dutton (a frequent AMR publisher). As to the empirical studies, it was far easier to get published in social neuroscience than management. Now, psychology is quite receptive. If it was not for a few bold colleagues (Nick Senior and Bob Lord) doing the LQ special issue, and then later John </a:t>
            </a:r>
            <a:r>
              <a:rPr lang="en-US" sz="1100" dirty="0" err="1">
                <a:latin typeface="Calibri Light" panose="020F0302020204030204" pitchFamily="34" charset="0"/>
                <a:cs typeface="Calibri Light" panose="020F0302020204030204" pitchFamily="34" charset="0"/>
              </a:rPr>
              <a:t>Antonakis</a:t>
            </a:r>
            <a:r>
              <a:rPr lang="en-US" sz="1100" dirty="0">
                <a:latin typeface="Calibri Light" panose="020F0302020204030204" pitchFamily="34" charset="0"/>
                <a:cs typeface="Calibri Light" panose="020F0302020204030204" pitchFamily="34" charset="0"/>
              </a:rPr>
              <a:t> doing a special issue of ORM, none of my neuroscience pieces would be in management journals. [Continued on the next page]</a:t>
            </a:r>
          </a:p>
          <a:p>
            <a:pPr marL="4572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5C20C387-D3B6-48D3-8DAB-24511B85DF8C}"/>
              </a:ext>
            </a:extLst>
          </p:cNvPr>
          <p:cNvSpPr/>
          <p:nvPr/>
        </p:nvSpPr>
        <p:spPr>
          <a:xfrm>
            <a:off x="-2" y="9727672"/>
            <a:ext cx="7772400" cy="178328"/>
          </a:xfrm>
          <a:prstGeom prst="rect">
            <a:avLst/>
          </a:prstGeom>
          <a:solidFill>
            <a:srgbClr val="4AC8F4"/>
          </a:solidFill>
          <a:ln>
            <a:solidFill>
              <a:srgbClr val="4A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664A49-C482-4113-83C4-A037594EAD20}"/>
              </a:ext>
            </a:extLst>
          </p:cNvPr>
          <p:cNvSpPr/>
          <p:nvPr/>
        </p:nvSpPr>
        <p:spPr>
          <a:xfrm>
            <a:off x="-2" y="9880072"/>
            <a:ext cx="7772400" cy="178328"/>
          </a:xfrm>
          <a:prstGeom prst="rect">
            <a:avLst/>
          </a:prstGeom>
          <a:solidFill>
            <a:srgbClr val="0772B1"/>
          </a:solidFill>
          <a:ln>
            <a:solidFill>
              <a:srgbClr val="077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761456-541E-49A6-A1F5-AEA0147411CB}"/>
              </a:ext>
            </a:extLst>
          </p:cNvPr>
          <p:cNvSpPr/>
          <p:nvPr/>
        </p:nvSpPr>
        <p:spPr>
          <a:xfrm>
            <a:off x="1772" y="259080"/>
            <a:ext cx="7772400" cy="45720"/>
          </a:xfrm>
          <a:prstGeom prst="rect">
            <a:avLst/>
          </a:prstGeom>
          <a:solidFill>
            <a:srgbClr val="F6654A"/>
          </a:solidFill>
          <a:ln>
            <a:solidFill>
              <a:srgbClr val="F66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38340F4-C73E-4041-BDEC-AD7D57958659}"/>
              </a:ext>
            </a:extLst>
          </p:cNvPr>
          <p:cNvSpPr txBox="1"/>
          <p:nvPr/>
        </p:nvSpPr>
        <p:spPr>
          <a:xfrm>
            <a:off x="315432" y="357965"/>
            <a:ext cx="6103088" cy="887422"/>
          </a:xfrm>
          <a:prstGeom prst="rect">
            <a:avLst/>
          </a:prstGeom>
          <a:noFill/>
        </p:spPr>
        <p:txBody>
          <a:bodyPr wrap="square">
            <a:spAutoFit/>
          </a:bodyPr>
          <a:lstStyle/>
          <a:p>
            <a:pPr marL="12700">
              <a:lnSpc>
                <a:spcPct val="100000"/>
              </a:lnSpc>
              <a:spcBef>
                <a:spcPts val="100"/>
              </a:spcBef>
            </a:pPr>
            <a:r>
              <a:rPr lang="en-US" spc="465" dirty="0">
                <a:solidFill>
                  <a:srgbClr val="2173BA"/>
                </a:solidFill>
                <a:latin typeface="Calibri Light" panose="020F0302020204030204" pitchFamily="34" charset="0"/>
                <a:cs typeface="Calibri Light" panose="020F0302020204030204" pitchFamily="34" charset="0"/>
              </a:rPr>
              <a:t>Q&amp;A with Richard Boyatzis</a:t>
            </a:r>
          </a:p>
          <a:p>
            <a:pPr marL="12700">
              <a:spcBef>
                <a:spcPts val="100"/>
              </a:spcBef>
            </a:pPr>
            <a:r>
              <a:rPr lang="en-US" sz="1400" spc="30" dirty="0">
                <a:solidFill>
                  <a:srgbClr val="2173BA"/>
                </a:solidFill>
                <a:latin typeface="Calibri Light" panose="020F0302020204030204" pitchFamily="34" charset="0"/>
                <a:cs typeface="Calibri Light" panose="020F0302020204030204" pitchFamily="34" charset="0"/>
              </a:rPr>
              <a:t>Advice for Newcomers</a:t>
            </a:r>
          </a:p>
          <a:p>
            <a:pPr marL="12700">
              <a:lnSpc>
                <a:spcPct val="100000"/>
              </a:lnSpc>
              <a:spcBef>
                <a:spcPts val="100"/>
              </a:spcBef>
            </a:pPr>
            <a:endParaRPr lang="en-US" spc="465" dirty="0">
              <a:solidFill>
                <a:srgbClr val="2173BA"/>
              </a:solidFill>
              <a:latin typeface="Calibri Light" panose="020F0302020204030204" pitchFamily="34" charset="0"/>
              <a:cs typeface="Calibri Light" panose="020F0302020204030204" pitchFamily="34" charset="0"/>
            </a:endParaRPr>
          </a:p>
        </p:txBody>
      </p:sp>
      <p:sp>
        <p:nvSpPr>
          <p:cNvPr id="18" name="TextBox 17">
            <a:extLst>
              <a:ext uri="{FF2B5EF4-FFF2-40B4-BE49-F238E27FC236}">
                <a16:creationId xmlns:a16="http://schemas.microsoft.com/office/drawing/2014/main" id="{41286C46-2759-4139-8BEC-6BC1EE656778}"/>
              </a:ext>
            </a:extLst>
          </p:cNvPr>
          <p:cNvSpPr txBox="1"/>
          <p:nvPr/>
        </p:nvSpPr>
        <p:spPr>
          <a:xfrm>
            <a:off x="315432" y="969281"/>
            <a:ext cx="4866168" cy="806503"/>
          </a:xfrm>
          <a:prstGeom prst="rect">
            <a:avLst/>
          </a:prstGeom>
          <a:noFill/>
        </p:spPr>
        <p:txBody>
          <a:bodyPr wrap="square" rtlCol="0">
            <a:spAutoFit/>
          </a:bodyPr>
          <a:lstStyle/>
          <a:p>
            <a:pPr marR="0" lvl="0">
              <a:lnSpc>
                <a:spcPct val="107000"/>
              </a:lnSpc>
              <a:spcBef>
                <a:spcPts val="0"/>
              </a:spcBef>
              <a:spcAft>
                <a:spcPts val="800"/>
              </a:spcAft>
            </a:pPr>
            <a:r>
              <a:rPr lang="en-US" sz="1100" dirty="0">
                <a:solidFill>
                  <a:schemeClr val="accent6">
                    <a:lumMod val="75000"/>
                  </a:schemeClr>
                </a:solidFill>
                <a:effectLst/>
                <a:latin typeface="Avenir Next LT Pro" panose="020B0504020202020204" pitchFamily="34" charset="0"/>
                <a:ea typeface="Calibri" panose="020F0502020204030204" pitchFamily="34" charset="0"/>
                <a:cs typeface="Calibri Light" panose="020F0302020204030204" pitchFamily="34" charset="0"/>
              </a:rPr>
              <a:t>When people think of an organizational neuroscience researcher, your name is at the top of that list. Can you tell us a little bit about what stimulated your interest in both neuroscience and management and how you got your start in organizational neuroscience research? </a:t>
            </a:r>
          </a:p>
        </p:txBody>
      </p:sp>
      <p:sp>
        <p:nvSpPr>
          <p:cNvPr id="20" name="TextBox 19">
            <a:extLst>
              <a:ext uri="{FF2B5EF4-FFF2-40B4-BE49-F238E27FC236}">
                <a16:creationId xmlns:a16="http://schemas.microsoft.com/office/drawing/2014/main" id="{BBEDB9EC-16B3-4835-B984-3CA6C2F2DE67}"/>
              </a:ext>
            </a:extLst>
          </p:cNvPr>
          <p:cNvSpPr txBox="1"/>
          <p:nvPr/>
        </p:nvSpPr>
        <p:spPr>
          <a:xfrm>
            <a:off x="315432" y="1835585"/>
            <a:ext cx="4789968" cy="1758879"/>
          </a:xfrm>
          <a:prstGeom prst="rect">
            <a:avLst/>
          </a:prstGeom>
          <a:noFill/>
        </p:spPr>
        <p:txBody>
          <a:bodyPr wrap="square" rtlCol="0">
            <a:spAutoFit/>
          </a:bodyPr>
          <a:lstStyle/>
          <a:p>
            <a:pPr>
              <a:lnSpc>
                <a:spcPct val="110000"/>
              </a:lnSpc>
            </a:pPr>
            <a:r>
              <a:rPr lang="en-US" sz="1100" dirty="0">
                <a:effectLst/>
                <a:latin typeface="Calibri Light" panose="020F0302020204030204" pitchFamily="34" charset="0"/>
                <a:ea typeface="Calibri" panose="020F0502020204030204" pitchFamily="34" charset="0"/>
                <a:cs typeface="Calibri Light" panose="020F0302020204030204" pitchFamily="34" charset="0"/>
              </a:rPr>
              <a:t>In the 70s, I was studying the antecedents of what makes men aggressive when drinking alcohol. My studies involved catecholamine assays to determine hormonal effects, which is linked to the sympathetic nervous system. In the 90’s, I had been following various colleagues doing neuroimaging studies related to Parasympathetic Nervous System, and effects of meditation. I was asked to be on the faculty of our Department of Cognitive Science because of my writing and met a young assistant professor interested in neural networks affecting interpersonal relationships. That began some serious talks about designing studies which we ten did! </a:t>
            </a:r>
            <a:endParaRPr lang="en-US" sz="1100" dirty="0">
              <a:latin typeface="Calibri Light" panose="020F0302020204030204" pitchFamily="34" charset="0"/>
              <a:cs typeface="Calibri Light" panose="020F0302020204030204" pitchFamily="34" charset="0"/>
            </a:endParaRPr>
          </a:p>
        </p:txBody>
      </p:sp>
      <p:pic>
        <p:nvPicPr>
          <p:cNvPr id="28" name="Picture 27" descr="A picture containing food&#10;&#10;Description automatically generated">
            <a:extLst>
              <a:ext uri="{FF2B5EF4-FFF2-40B4-BE49-F238E27FC236}">
                <a16:creationId xmlns:a16="http://schemas.microsoft.com/office/drawing/2014/main" id="{1CF09D9A-5AAA-4D8B-A7B3-DB0CF96B20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30" t="107" r="47055" b="-107"/>
          <a:stretch/>
        </p:blipFill>
        <p:spPr>
          <a:xfrm rot="5400000">
            <a:off x="3117053" y="1048910"/>
            <a:ext cx="1538289" cy="6934198"/>
          </a:xfrm>
          <a:prstGeom prst="rect">
            <a:avLst/>
          </a:prstGeom>
        </p:spPr>
      </p:pic>
      <p:pic>
        <p:nvPicPr>
          <p:cNvPr id="2" name="Picture 1">
            <a:extLst>
              <a:ext uri="{FF2B5EF4-FFF2-40B4-BE49-F238E27FC236}">
                <a16:creationId xmlns:a16="http://schemas.microsoft.com/office/drawing/2014/main" id="{F5E3B78D-BA20-44CC-B194-D71E9C978375}"/>
              </a:ext>
            </a:extLst>
          </p:cNvPr>
          <p:cNvPicPr>
            <a:picLocks noChangeAspect="1"/>
          </p:cNvPicPr>
          <p:nvPr/>
        </p:nvPicPr>
        <p:blipFill>
          <a:blip r:embed="rId3"/>
          <a:stretch>
            <a:fillRect/>
          </a:stretch>
        </p:blipFill>
        <p:spPr>
          <a:xfrm>
            <a:off x="5282661" y="1041660"/>
            <a:ext cx="2187007" cy="2187007"/>
          </a:xfrm>
          <a:prstGeom prst="rect">
            <a:avLst/>
          </a:prstGeom>
        </p:spPr>
      </p:pic>
      <p:sp>
        <p:nvSpPr>
          <p:cNvPr id="13" name="TextBox 12">
            <a:extLst>
              <a:ext uri="{FF2B5EF4-FFF2-40B4-BE49-F238E27FC236}">
                <a16:creationId xmlns:a16="http://schemas.microsoft.com/office/drawing/2014/main" id="{4A2F56F8-400C-417A-92E9-034A72BAD52C}"/>
              </a:ext>
            </a:extLst>
          </p:cNvPr>
          <p:cNvSpPr txBox="1"/>
          <p:nvPr/>
        </p:nvSpPr>
        <p:spPr>
          <a:xfrm>
            <a:off x="296380" y="8192509"/>
            <a:ext cx="7179634" cy="1615827"/>
          </a:xfrm>
          <a:prstGeom prst="rect">
            <a:avLst/>
          </a:prstGeom>
          <a:noFill/>
        </p:spPr>
        <p:txBody>
          <a:bodyPr wrap="square">
            <a:spAutoFit/>
          </a:bodyPr>
          <a:lstStyle/>
          <a:p>
            <a:r>
              <a:rPr lang="en-US" sz="1100" dirty="0">
                <a:latin typeface="Avenir Next LT Pro" panose="020B0504020202020204" pitchFamily="34" charset="0"/>
              </a:rPr>
              <a:t>To date, much organizational neuroscience research has been conducted in laboratory settings, thereby limiting the application of its findings to real-life organizations. However, recent advances in portable brain technologies represent a ‘game changer’ in helping to move organizational neuroscience research from the lab to the real world. Hence, in this PDW, our aim is show how portable electroencephalogram (EEG) technology could be used for field-based, organizational neuroscience research and practice. In so doing, we combine a demonstration of EEG equipment/software and a discussion by organizational neuroscience scholars on how this technology could facilitate applications in organizational neuroscience. We expect much interaction on the part of attendees with both the demonstrators of the technology, as well as organizational neuroscience scholars.</a:t>
            </a:r>
          </a:p>
        </p:txBody>
      </p:sp>
      <p:sp>
        <p:nvSpPr>
          <p:cNvPr id="4" name="TextBox 3">
            <a:extLst>
              <a:ext uri="{FF2B5EF4-FFF2-40B4-BE49-F238E27FC236}">
                <a16:creationId xmlns:a16="http://schemas.microsoft.com/office/drawing/2014/main" id="{C3EA54AF-3306-4D38-8915-552F1515FB8F}"/>
              </a:ext>
            </a:extLst>
          </p:cNvPr>
          <p:cNvSpPr txBox="1"/>
          <p:nvPr/>
        </p:nvSpPr>
        <p:spPr>
          <a:xfrm>
            <a:off x="0" y="7772400"/>
            <a:ext cx="7772397" cy="369332"/>
          </a:xfrm>
          <a:prstGeom prst="rect">
            <a:avLst/>
          </a:prstGeom>
          <a:solidFill>
            <a:schemeClr val="accent5">
              <a:lumMod val="40000"/>
              <a:lumOff val="60000"/>
            </a:schemeClr>
          </a:solidFill>
        </p:spPr>
        <p:txBody>
          <a:bodyPr wrap="square" rtlCol="0">
            <a:spAutoFit/>
          </a:bodyPr>
          <a:lstStyle/>
          <a:p>
            <a:pPr algn="ctr"/>
            <a:r>
              <a:rPr lang="en-US" dirty="0">
                <a:solidFill>
                  <a:srgbClr val="0070C0"/>
                </a:solidFill>
                <a:latin typeface="Copperplate Gothic Bold" panose="020E0705020206020404" pitchFamily="34" charset="0"/>
              </a:rPr>
              <a:t>PDW at the </a:t>
            </a:r>
            <a:r>
              <a:rPr lang="en-US" dirty="0" err="1">
                <a:solidFill>
                  <a:srgbClr val="0070C0"/>
                </a:solidFill>
                <a:latin typeface="Copperplate Gothic Bold" panose="020E0705020206020404" pitchFamily="34" charset="0"/>
              </a:rPr>
              <a:t>AoM</a:t>
            </a:r>
            <a:r>
              <a:rPr lang="en-US" dirty="0">
                <a:solidFill>
                  <a:srgbClr val="0070C0"/>
                </a:solidFill>
                <a:latin typeface="Copperplate Gothic Bold" panose="020E0705020206020404" pitchFamily="34" charset="0"/>
              </a:rPr>
              <a:t> Conference in Seattle!! </a:t>
            </a:r>
          </a:p>
        </p:txBody>
      </p:sp>
    </p:spTree>
    <p:extLst>
      <p:ext uri="{BB962C8B-B14F-4D97-AF65-F5344CB8AC3E}">
        <p14:creationId xmlns:p14="http://schemas.microsoft.com/office/powerpoint/2010/main" val="274840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0224A6-AA8A-4DDC-9ACC-D45D1AFE9582}"/>
              </a:ext>
            </a:extLst>
          </p:cNvPr>
          <p:cNvSpPr txBox="1"/>
          <p:nvPr/>
        </p:nvSpPr>
        <p:spPr>
          <a:xfrm>
            <a:off x="3048000" y="538810"/>
            <a:ext cx="4572000" cy="4558299"/>
          </a:xfrm>
          <a:prstGeom prst="rect">
            <a:avLst/>
          </a:prstGeom>
          <a:noFill/>
        </p:spPr>
        <p:txBody>
          <a:bodyPr wrap="square">
            <a:spAutoFit/>
          </a:bodyPr>
          <a:lstStyle/>
          <a:p>
            <a:pPr marR="0" lvl="0">
              <a:lnSpc>
                <a:spcPct val="107000"/>
              </a:lnSpc>
              <a:spcBef>
                <a:spcPts val="0"/>
              </a:spcBef>
              <a:spcAft>
                <a:spcPts val="800"/>
              </a:spcAft>
            </a:pPr>
            <a:r>
              <a:rPr lang="en-US" sz="1100" dirty="0">
                <a:solidFill>
                  <a:schemeClr val="accent6">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rPr>
              <a:t>What are some difficulties that you have encountered in organizational neuroscience research? How have you navigated them thus far?</a:t>
            </a:r>
          </a:p>
          <a:p>
            <a:pPr marR="0" lvl="0">
              <a:lnSpc>
                <a:spcPct val="107000"/>
              </a:lnSpc>
              <a:spcBef>
                <a:spcPts val="0"/>
              </a:spcBef>
              <a:spcAft>
                <a:spcPts val="800"/>
              </a:spcAft>
            </a:pPr>
            <a:r>
              <a:rPr lang="en-US" sz="1100" dirty="0">
                <a:effectLst/>
                <a:latin typeface="Calibri Light" panose="020F0302020204030204" pitchFamily="34" charset="0"/>
                <a:ea typeface="Calibri" panose="020F0502020204030204" pitchFamily="34" charset="0"/>
                <a:cs typeface="Calibri Light" panose="020F0302020204030204" pitchFamily="34" charset="0"/>
              </a:rPr>
              <a:t>Access to equipment and funding is the largest challenge. It can be handled by partnering with a full-time neuroscientist on campus. Then the issue of funding came along, but that was easier for me to handle. You do need a University that makes cross-school collaboration easier. </a:t>
            </a:r>
          </a:p>
          <a:p>
            <a:pPr marR="0" lvl="0">
              <a:lnSpc>
                <a:spcPct val="107000"/>
              </a:lnSpc>
              <a:spcBef>
                <a:spcPts val="0"/>
              </a:spcBef>
              <a:spcAft>
                <a:spcPts val="800"/>
              </a:spcAft>
            </a:pPr>
            <a:r>
              <a:rPr lang="en-US" sz="1100" dirty="0">
                <a:solidFill>
                  <a:schemeClr val="accent6">
                    <a:lumMod val="75000"/>
                  </a:schemeClr>
                </a:solidFill>
                <a:effectLst/>
                <a:latin typeface="Avenir Next LT Pro" panose="020B0504020202020204" pitchFamily="34" charset="0"/>
                <a:ea typeface="Calibri" panose="020F0502020204030204" pitchFamily="34" charset="0"/>
                <a:cs typeface="Times New Roman" panose="02020603050405020304" pitchFamily="18" charset="0"/>
              </a:rPr>
              <a:t>There is a lot of buzz around the new organizational neuroscience interest group (NEU). Many members are intrigued about neuroscience and its impact on management and organizational sciences; however, many are also unsure where to start in terms of conducting research in this field. Do you have any suggestions for our readers on how to get involved, especially if they don’t have any neuroscience background or training?</a:t>
            </a:r>
          </a:p>
          <a:p>
            <a:pPr marR="0" lvl="0">
              <a:lnSpc>
                <a:spcPct val="107000"/>
              </a:lnSpc>
              <a:spcBef>
                <a:spcPts val="0"/>
              </a:spcBef>
              <a:spcAft>
                <a:spcPts val="800"/>
              </a:spcAft>
            </a:pPr>
            <a:r>
              <a:rPr lang="en-US" sz="1100" dirty="0">
                <a:effectLst/>
                <a:latin typeface="Calibri Light" panose="020F0302020204030204" pitchFamily="34" charset="0"/>
                <a:ea typeface="Calibri" panose="020F0502020204030204" pitchFamily="34" charset="0"/>
                <a:cs typeface="Calibri Light" panose="020F0302020204030204" pitchFamily="34" charset="0"/>
              </a:rPr>
              <a:t>Yes, read what has been done. Then talk to colleagues in your Medical School Neuroscience or Psychology Departments, or nearby hospitals. You need specialists, and they need us to discuss translation research or relevance. It takes a few years but once rolling, you can produce insightful and rigorous work in a steady stream. Without doing this, you can easily gravitate toward using EEG, QEEG, or NIRS. They are credible but have limits on what aspects of the brain and network functioning you can study. The other techniques, fMRI, PET, DTI, and MEG, are much more sophisticated and allow better theoretical development of hypotheses.</a:t>
            </a:r>
          </a:p>
        </p:txBody>
      </p:sp>
      <p:sp>
        <p:nvSpPr>
          <p:cNvPr id="11" name="Rectangle 10">
            <a:extLst>
              <a:ext uri="{FF2B5EF4-FFF2-40B4-BE49-F238E27FC236}">
                <a16:creationId xmlns:a16="http://schemas.microsoft.com/office/drawing/2014/main" id="{9FA4D84D-BD1E-4C2A-8347-F99ECA10D06E}"/>
              </a:ext>
            </a:extLst>
          </p:cNvPr>
          <p:cNvSpPr/>
          <p:nvPr/>
        </p:nvSpPr>
        <p:spPr>
          <a:xfrm>
            <a:off x="-2" y="9727672"/>
            <a:ext cx="7772400" cy="178328"/>
          </a:xfrm>
          <a:prstGeom prst="rect">
            <a:avLst/>
          </a:prstGeom>
          <a:solidFill>
            <a:srgbClr val="4AC8F4"/>
          </a:solidFill>
          <a:ln>
            <a:solidFill>
              <a:srgbClr val="4A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0A9986B-465B-4E4C-BF4F-1A449768BCAD}"/>
              </a:ext>
            </a:extLst>
          </p:cNvPr>
          <p:cNvSpPr/>
          <p:nvPr/>
        </p:nvSpPr>
        <p:spPr>
          <a:xfrm>
            <a:off x="-2" y="9880072"/>
            <a:ext cx="7772400" cy="178328"/>
          </a:xfrm>
          <a:prstGeom prst="rect">
            <a:avLst/>
          </a:prstGeom>
          <a:solidFill>
            <a:srgbClr val="0772B1"/>
          </a:solidFill>
          <a:ln>
            <a:solidFill>
              <a:srgbClr val="077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C2288B-794E-435A-9663-A6B4E2275236}"/>
              </a:ext>
            </a:extLst>
          </p:cNvPr>
          <p:cNvSpPr/>
          <p:nvPr/>
        </p:nvSpPr>
        <p:spPr>
          <a:xfrm>
            <a:off x="1772" y="259080"/>
            <a:ext cx="7772400" cy="45720"/>
          </a:xfrm>
          <a:prstGeom prst="rect">
            <a:avLst/>
          </a:prstGeom>
          <a:solidFill>
            <a:srgbClr val="F6654A"/>
          </a:solidFill>
          <a:ln>
            <a:solidFill>
              <a:srgbClr val="F66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group of people flying kites in the sky&#10;&#10;Description automatically generated">
            <a:extLst>
              <a:ext uri="{FF2B5EF4-FFF2-40B4-BE49-F238E27FC236}">
                <a16:creationId xmlns:a16="http://schemas.microsoft.com/office/drawing/2014/main" id="{537686F9-4822-48D1-AFBA-3A82553A5E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6" r="56196" b="-108"/>
          <a:stretch/>
        </p:blipFill>
        <p:spPr>
          <a:xfrm>
            <a:off x="304800" y="593211"/>
            <a:ext cx="2524394" cy="8779389"/>
          </a:xfrm>
          <a:prstGeom prst="rect">
            <a:avLst/>
          </a:prstGeom>
        </p:spPr>
      </p:pic>
      <p:sp>
        <p:nvSpPr>
          <p:cNvPr id="7" name="object 71">
            <a:extLst>
              <a:ext uri="{FF2B5EF4-FFF2-40B4-BE49-F238E27FC236}">
                <a16:creationId xmlns:a16="http://schemas.microsoft.com/office/drawing/2014/main" id="{C676BF68-AB87-41B4-9CF7-6013BD2EBE54}"/>
              </a:ext>
            </a:extLst>
          </p:cNvPr>
          <p:cNvSpPr txBox="1"/>
          <p:nvPr/>
        </p:nvSpPr>
        <p:spPr>
          <a:xfrm>
            <a:off x="3200400" y="5155529"/>
            <a:ext cx="4572000" cy="936154"/>
          </a:xfrm>
          <a:prstGeom prst="rect">
            <a:avLst/>
          </a:prstGeom>
        </p:spPr>
        <p:txBody>
          <a:bodyPr vert="horz" wrap="square" lIns="0" tIns="12700" rIns="0" bIns="0" rtlCol="0">
            <a:spAutoFit/>
          </a:bodyPr>
          <a:lstStyle/>
          <a:p>
            <a:pPr marL="12700">
              <a:lnSpc>
                <a:spcPct val="100000"/>
              </a:lnSpc>
              <a:spcBef>
                <a:spcPts val="100"/>
              </a:spcBef>
            </a:pPr>
            <a:r>
              <a:rPr lang="en-US" sz="2000" spc="465" dirty="0">
                <a:solidFill>
                  <a:srgbClr val="2173BA"/>
                </a:solidFill>
                <a:latin typeface="Calibri Light" panose="020F0302020204030204" pitchFamily="34" charset="0"/>
                <a:cs typeface="Calibri Light" panose="020F0302020204030204" pitchFamily="34" charset="0"/>
              </a:rPr>
              <a:t>NTU Presidential Postdoctoral Fellowship 2022 </a:t>
            </a:r>
            <a:endParaRPr sz="1400" i="1" spc="30" dirty="0">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69E956A8-304A-4CCB-A65A-39A624125BF9}"/>
              </a:ext>
            </a:extLst>
          </p:cNvPr>
          <p:cNvSpPr txBox="1"/>
          <p:nvPr/>
        </p:nvSpPr>
        <p:spPr>
          <a:xfrm>
            <a:off x="3060700" y="6150103"/>
            <a:ext cx="4559300" cy="3485570"/>
          </a:xfrm>
          <a:prstGeom prst="rect">
            <a:avLst/>
          </a:prstGeom>
          <a:noFill/>
        </p:spPr>
        <p:txBody>
          <a:bodyPr wrap="square">
            <a:spAutoFit/>
          </a:bodyPr>
          <a:lstStyle/>
          <a:p>
            <a:r>
              <a:rPr lang="en-US" sz="1050" dirty="0">
                <a:latin typeface="Avenir Next LT Pro" panose="020B0504020202020204" pitchFamily="34" charset="0"/>
              </a:rPr>
              <a:t>NTU Presidential Postdoctoral Fellowship 2022 is now OPEN for application. The closing date for submission is 18 April 2022. </a:t>
            </a:r>
          </a:p>
          <a:p>
            <a:endParaRPr lang="en-US" sz="1050" dirty="0">
              <a:latin typeface="Avenir Next LT Pro" panose="020B0504020202020204" pitchFamily="34" charset="0"/>
            </a:endParaRPr>
          </a:p>
          <a:p>
            <a:r>
              <a:rPr lang="en-US" sz="1050" dirty="0">
                <a:latin typeface="Avenir Next LT Pro" panose="020B0504020202020204" pitchFamily="34" charset="0"/>
              </a:rPr>
              <a:t>If you want to work on Organizational Neuroscience topics please email Assoc. Prof. George Christopoulos (cgeorgios@ntu.edu.sg) and send your CV.</a:t>
            </a:r>
          </a:p>
          <a:p>
            <a:endParaRPr lang="en-US" sz="1050" dirty="0">
              <a:latin typeface="Avenir Next LT Pro" panose="020B0504020202020204" pitchFamily="34" charset="0"/>
            </a:endParaRPr>
          </a:p>
          <a:p>
            <a:r>
              <a:rPr lang="en-US" sz="1050" dirty="0">
                <a:latin typeface="Avenir Next LT Pro" panose="020B0504020202020204" pitchFamily="34" charset="0"/>
              </a:rPr>
              <a:t>This is a competitive position -  please ensure that you satisfy the criteria mentioned below.</a:t>
            </a:r>
          </a:p>
          <a:p>
            <a:endParaRPr lang="en-US" sz="1050" dirty="0">
              <a:latin typeface="Avenir Next LT Pro" panose="020B0504020202020204" pitchFamily="34" charset="0"/>
            </a:endParaRPr>
          </a:p>
          <a:p>
            <a:r>
              <a:rPr lang="en-US" sz="1050" u="sng" dirty="0">
                <a:solidFill>
                  <a:schemeClr val="accent1">
                    <a:lumMod val="50000"/>
                  </a:schemeClr>
                </a:solidFill>
                <a:latin typeface="Avenir Next LT Pro" panose="020B0504020202020204" pitchFamily="34" charset="0"/>
              </a:rPr>
              <a:t>ABOUT</a:t>
            </a:r>
          </a:p>
          <a:p>
            <a:r>
              <a:rPr lang="en-US" sz="1050" dirty="0">
                <a:latin typeface="Avenir Next LT Pro" panose="020B0504020202020204" pitchFamily="34" charset="0"/>
              </a:rPr>
              <a:t>The Presidential Postdoctoral Fellowship (PPF), launched by NTU President Professor Suresh Subra in 2018, aims to provide the opportunity for outstanding early career researchers from Singapore and around the world, to conduct independent investigations in any discipline at NTU. This Fellowship provides research funding over two years. There is personal development opportunities coupled with mentorship in an established research group. These conditions will empower the Fellows to strive for research excellence and impact and enable them to meet their ambitions as global research leaders. (Continued on next page)</a:t>
            </a:r>
          </a:p>
        </p:txBody>
      </p:sp>
    </p:spTree>
    <p:extLst>
      <p:ext uri="{BB962C8B-B14F-4D97-AF65-F5344CB8AC3E}">
        <p14:creationId xmlns:p14="http://schemas.microsoft.com/office/powerpoint/2010/main" val="162069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A1F3A8-2D64-4C0F-A408-646B1608CC0C}"/>
              </a:ext>
            </a:extLst>
          </p:cNvPr>
          <p:cNvSpPr txBox="1"/>
          <p:nvPr/>
        </p:nvSpPr>
        <p:spPr>
          <a:xfrm>
            <a:off x="379278" y="1417320"/>
            <a:ext cx="7164521" cy="9033242"/>
          </a:xfrm>
          <a:prstGeom prst="rect">
            <a:avLst/>
          </a:prstGeom>
          <a:noFill/>
        </p:spPr>
        <p:txBody>
          <a:bodyPr wrap="square" rtlCol="0">
            <a:spAutoFit/>
          </a:bodyPr>
          <a:lstStyle/>
          <a:p>
            <a:pPr marL="0" marR="0" lvl="0" indent="0" algn="l" defTabSz="914400" rtl="0" eaLnBrk="1" fontAlgn="auto" latinLnBrk="0" hangingPunct="1">
              <a:spcBef>
                <a:spcPts val="0"/>
              </a:spcBef>
              <a:spcAft>
                <a:spcPts val="800"/>
              </a:spcAft>
              <a:buClrTx/>
              <a:buSzTx/>
              <a:buFontTx/>
              <a:buNone/>
              <a:tabLst/>
              <a:defRPr/>
            </a:pPr>
            <a:r>
              <a:rPr lang="en-US" sz="1000" u="sng" dirty="0">
                <a:solidFill>
                  <a:schemeClr val="accent1">
                    <a:lumMod val="50000"/>
                  </a:schemeClr>
                </a:solidFill>
                <a:latin typeface="Avenir Next LT Pro" panose="020B0504020202020204" pitchFamily="34" charset="0"/>
                <a:cs typeface="Times New Roman" panose="02020603050405020304" pitchFamily="18" charset="0"/>
              </a:rPr>
              <a:t>PPF BENEFITS</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The Presidential Postdoctoral Fellowship provides: </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A two-year tenure with a salary of SGD 80,000 per year.</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A research grant of up to SGD 100,000 per year.</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A housing grant of SGD 18,000 per year with eligibility for subsidized apartment accommodation (subject to availability) </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Relocation expenses of up to SGD 4,000 (if eligible)</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Mentorship and support in an established research group.</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Opportunity to work with faculty in mentoring graduate students.</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Exposure to the most dynamic and diverse global growth regions.</a:t>
            </a:r>
          </a:p>
          <a:p>
            <a:pPr marL="0" marR="0" lvl="0" indent="0" algn="l" defTabSz="914400" rtl="0" eaLnBrk="1" fontAlgn="auto" latinLnBrk="0" hangingPunct="1">
              <a:spcBef>
                <a:spcPts val="0"/>
              </a:spcBef>
              <a:spcAft>
                <a:spcPts val="800"/>
              </a:spcAft>
              <a:buClrTx/>
              <a:buSzTx/>
              <a:buFontTx/>
              <a:buNone/>
              <a:tabLst/>
              <a:defRPr/>
            </a:pPr>
            <a:r>
              <a:rPr lang="en-US" sz="1000" u="sng" dirty="0">
                <a:latin typeface="Avenir Next LT Pro" panose="020B0504020202020204" pitchFamily="34" charset="0"/>
                <a:cs typeface="Times New Roman" panose="02020603050405020304" pitchFamily="18" charset="0"/>
              </a:rPr>
              <a:t> </a:t>
            </a:r>
            <a:r>
              <a:rPr lang="en-US" sz="1000" u="sng" dirty="0">
                <a:solidFill>
                  <a:schemeClr val="accent1">
                    <a:lumMod val="50000"/>
                  </a:schemeClr>
                </a:solidFill>
                <a:latin typeface="Avenir Next LT Pro" panose="020B0504020202020204" pitchFamily="34" charset="0"/>
                <a:cs typeface="Times New Roman" panose="02020603050405020304" pitchFamily="18" charset="0"/>
              </a:rPr>
              <a:t>ELIGIBILITY CRITERIA</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Within 5 years of obtaining Ph.D. or equivalent degree</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Demonstrable intellectual excellence.</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Maturity and capacity to begin an independent research career.</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Desire and potential to develop as a future academic leader.</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Submit a thoughtful and realistic research proposal</a:t>
            </a:r>
          </a:p>
          <a:p>
            <a:pPr marL="171450" marR="0" lvl="0" indent="-171450" algn="l" defTabSz="914400" rtl="0" eaLnBrk="1" fontAlgn="auto" latinLnBrk="0" hangingPunct="1">
              <a:spcBef>
                <a:spcPts val="0"/>
              </a:spcBef>
              <a:spcAft>
                <a:spcPts val="800"/>
              </a:spcAft>
              <a:buClrTx/>
              <a:buSzTx/>
              <a:buFont typeface="Arial" panose="020B0604020202020204" pitchFamily="34" charset="0"/>
              <a:buChar char="•"/>
              <a:tabLst/>
              <a:defRPr/>
            </a:pPr>
            <a:r>
              <a:rPr lang="en-US" sz="1000" dirty="0">
                <a:latin typeface="Avenir Next LT Pro" panose="020B0504020202020204" pitchFamily="34" charset="0"/>
                <a:cs typeface="Times New Roman" panose="02020603050405020304" pitchFamily="18" charset="0"/>
              </a:rPr>
              <a:t>Be available to take up the position no later than 31 Dec 2022. </a:t>
            </a:r>
          </a:p>
          <a:p>
            <a:pPr marL="0" marR="0" lvl="0" indent="0" algn="l" defTabSz="914400" rtl="0" eaLnBrk="1" fontAlgn="auto" latinLnBrk="0" hangingPunct="1">
              <a:spcBef>
                <a:spcPts val="0"/>
              </a:spcBef>
              <a:spcAft>
                <a:spcPts val="800"/>
              </a:spcAft>
              <a:buClrTx/>
              <a:buSzTx/>
              <a:buFontTx/>
              <a:buNone/>
              <a:tabLst/>
              <a:defRPr/>
            </a:pPr>
            <a:r>
              <a:rPr lang="en-US" sz="1000" u="sng" dirty="0">
                <a:latin typeface="Avenir Next LT Pro" panose="020B0504020202020204" pitchFamily="34" charset="0"/>
                <a:cs typeface="Times New Roman" panose="02020603050405020304" pitchFamily="18" charset="0"/>
              </a:rPr>
              <a:t> </a:t>
            </a:r>
            <a:r>
              <a:rPr lang="en-US" sz="1000" u="sng" dirty="0">
                <a:solidFill>
                  <a:schemeClr val="accent1">
                    <a:lumMod val="50000"/>
                  </a:schemeClr>
                </a:solidFill>
                <a:latin typeface="Avenir Next LT Pro" panose="020B0504020202020204" pitchFamily="34" charset="0"/>
                <a:cs typeface="Times New Roman" panose="02020603050405020304" pitchFamily="18" charset="0"/>
              </a:rPr>
              <a:t>HOW TO APPLY</a:t>
            </a:r>
          </a:p>
          <a:p>
            <a:pPr marL="0" marR="0" lvl="0" indent="0" algn="l" defTabSz="914400" rtl="0" eaLnBrk="1" fontAlgn="auto" latinLnBrk="0" hangingPunct="1">
              <a:spcBef>
                <a:spcPts val="0"/>
              </a:spcBef>
              <a:spcAft>
                <a:spcPts val="800"/>
              </a:spcAft>
              <a:buClrTx/>
              <a:buSzTx/>
              <a:buFontTx/>
              <a:buNone/>
              <a:tabLst/>
              <a:defRPr/>
            </a:pPr>
            <a:r>
              <a:rPr lang="en-US" sz="1000" dirty="0">
                <a:latin typeface="Avenir Next LT Pro" panose="020B0504020202020204" pitchFamily="34" charset="0"/>
                <a:cs typeface="Times New Roman" panose="02020603050405020304" pitchFamily="18" charset="0"/>
              </a:rPr>
              <a:t>The application is open from 20 January 2022 to 18 April 2022 (Singapore Time, UTC/GMT+8).</a:t>
            </a:r>
          </a:p>
          <a:p>
            <a:pPr marL="0" marR="0" lvl="0" indent="0" algn="l" defTabSz="914400" rtl="0" eaLnBrk="1" fontAlgn="auto" latinLnBrk="0" hangingPunct="1">
              <a:spcBef>
                <a:spcPts val="0"/>
              </a:spcBef>
              <a:spcAft>
                <a:spcPts val="800"/>
              </a:spcAft>
              <a:buClrTx/>
              <a:buSzTx/>
              <a:buFontTx/>
              <a:buNone/>
              <a:tabLst/>
              <a:defRPr/>
            </a:pPr>
            <a:r>
              <a:rPr lang="en-US" sz="1000" dirty="0">
                <a:latin typeface="Avenir Next LT Pro" panose="020B0504020202020204" pitchFamily="34" charset="0"/>
                <a:cs typeface="Times New Roman" panose="02020603050405020304" pitchFamily="18" charset="0"/>
              </a:rPr>
              <a:t>Only applications in electronic format are accepted. Please follow the link below to submit the online application.</a:t>
            </a:r>
          </a:p>
          <a:p>
            <a:pPr marL="0" marR="0" lvl="0" indent="0" algn="l" defTabSz="914400" rtl="0" eaLnBrk="1" fontAlgn="auto" latinLnBrk="0" hangingPunct="1">
              <a:spcBef>
                <a:spcPts val="0"/>
              </a:spcBef>
              <a:spcAft>
                <a:spcPts val="800"/>
              </a:spcAft>
              <a:buClrTx/>
              <a:buSzTx/>
              <a:buFontTx/>
              <a:buNone/>
              <a:tabLst/>
              <a:defRPr/>
            </a:pPr>
            <a:r>
              <a:rPr lang="en-US" sz="1050" u="sng" dirty="0">
                <a:solidFill>
                  <a:schemeClr val="tx2">
                    <a:lumMod val="50000"/>
                  </a:schemeClr>
                </a:solidFill>
                <a:latin typeface="Avenir Next LT Pro" panose="020B0504020202020204" pitchFamily="34" charset="0"/>
                <a:cs typeface="Times New Roman" panose="02020603050405020304" pitchFamily="18" charset="0"/>
              </a:rPr>
              <a:t>Checklist</a:t>
            </a:r>
          </a:p>
          <a:p>
            <a:pPr marL="0" marR="0" lvl="0" indent="0" algn="l" defTabSz="914400" rtl="0" eaLnBrk="1" fontAlgn="auto" latinLnBrk="0" hangingPunct="1">
              <a:spcBef>
                <a:spcPts val="0"/>
              </a:spcBef>
              <a:spcAft>
                <a:spcPts val="800"/>
              </a:spcAft>
              <a:buClrTx/>
              <a:buSzTx/>
              <a:buFontTx/>
              <a:buNone/>
              <a:tabLst/>
              <a:defRPr/>
            </a:pPr>
            <a:r>
              <a:rPr lang="en-US" sz="1000" dirty="0">
                <a:latin typeface="Avenir Next LT Pro" panose="020B0504020202020204" pitchFamily="34" charset="0"/>
                <a:cs typeface="Times New Roman" panose="02020603050405020304" pitchFamily="18" charset="0"/>
              </a:rPr>
              <a:t>The following supporting documents have to be attached to the online application form:</a:t>
            </a:r>
          </a:p>
          <a:p>
            <a:pPr marL="228600" marR="0" lvl="0" indent="-228600" algn="l" defTabSz="914400" rtl="0" eaLnBrk="1" fontAlgn="auto" latinLnBrk="0" hangingPunct="1">
              <a:spcBef>
                <a:spcPts val="0"/>
              </a:spcBef>
              <a:spcAft>
                <a:spcPts val="800"/>
              </a:spcAft>
              <a:buClrTx/>
              <a:buSzTx/>
              <a:buFont typeface="+mj-lt"/>
              <a:buAutoNum type="arabicPeriod"/>
              <a:tabLst/>
              <a:defRPr/>
            </a:pPr>
            <a:r>
              <a:rPr lang="en-US" sz="1000" dirty="0">
                <a:latin typeface="Avenir Next LT Pro" panose="020B0504020202020204" pitchFamily="34" charset="0"/>
                <a:cs typeface="Times New Roman" panose="02020603050405020304" pitchFamily="18" charset="0"/>
              </a:rPr>
              <a:t>Cover Letter </a:t>
            </a:r>
          </a:p>
          <a:p>
            <a:pPr marL="228600" marR="0" lvl="0" indent="-228600" algn="l" defTabSz="914400" rtl="0" eaLnBrk="1" fontAlgn="auto" latinLnBrk="0" hangingPunct="1">
              <a:spcBef>
                <a:spcPts val="0"/>
              </a:spcBef>
              <a:spcAft>
                <a:spcPts val="800"/>
              </a:spcAft>
              <a:buClrTx/>
              <a:buSzTx/>
              <a:buFont typeface="+mj-lt"/>
              <a:buAutoNum type="arabicPeriod"/>
              <a:tabLst/>
              <a:defRPr/>
            </a:pPr>
            <a:r>
              <a:rPr lang="en-US" sz="1000" dirty="0">
                <a:latin typeface="Avenir Next LT Pro" panose="020B0504020202020204" pitchFamily="34" charset="0"/>
                <a:cs typeface="Times New Roman" panose="02020603050405020304" pitchFamily="18" charset="0"/>
              </a:rPr>
              <a:t>Comprehensive CV (with full publication list)</a:t>
            </a:r>
          </a:p>
          <a:p>
            <a:pPr marL="228600" marR="0" lvl="0" indent="-228600" algn="l" defTabSz="914400" rtl="0" eaLnBrk="1" fontAlgn="auto" latinLnBrk="0" hangingPunct="1">
              <a:spcBef>
                <a:spcPts val="0"/>
              </a:spcBef>
              <a:spcAft>
                <a:spcPts val="800"/>
              </a:spcAft>
              <a:buClrTx/>
              <a:buSzTx/>
              <a:buFont typeface="+mj-lt"/>
              <a:buAutoNum type="arabicPeriod"/>
              <a:tabLst/>
              <a:defRPr/>
            </a:pPr>
            <a:r>
              <a:rPr lang="en-US" sz="1000" dirty="0">
                <a:latin typeface="Avenir Next LT Pro" panose="020B0504020202020204" pitchFamily="34" charset="0"/>
                <a:cs typeface="Times New Roman" panose="02020603050405020304" pitchFamily="18" charset="0"/>
              </a:rPr>
              <a:t>Official transcript or Degree Certificate in English (PhD’s degree) </a:t>
            </a:r>
          </a:p>
          <a:p>
            <a:pPr marL="228600" marR="0" lvl="0" indent="-228600" algn="l" defTabSz="914400" rtl="0" eaLnBrk="1" fontAlgn="auto" latinLnBrk="0" hangingPunct="1">
              <a:spcBef>
                <a:spcPts val="0"/>
              </a:spcBef>
              <a:spcAft>
                <a:spcPts val="800"/>
              </a:spcAft>
              <a:buClrTx/>
              <a:buSzTx/>
              <a:buFont typeface="+mj-lt"/>
              <a:buAutoNum type="arabicPeriod"/>
              <a:tabLst/>
              <a:defRPr/>
            </a:pPr>
            <a:r>
              <a:rPr lang="en-US" sz="1000" dirty="0">
                <a:latin typeface="Avenir Next LT Pro" panose="020B0504020202020204" pitchFamily="34" charset="0"/>
                <a:cs typeface="Times New Roman" panose="02020603050405020304" pitchFamily="18" charset="0"/>
              </a:rPr>
              <a:t> Research proposal (in no more than 2 pages, template for download)  </a:t>
            </a:r>
          </a:p>
          <a:p>
            <a:pPr marL="228600" marR="0" lvl="0" indent="-228600" algn="l" defTabSz="914400" rtl="0" eaLnBrk="1" fontAlgn="auto" latinLnBrk="0" hangingPunct="1">
              <a:spcBef>
                <a:spcPts val="0"/>
              </a:spcBef>
              <a:spcAft>
                <a:spcPts val="800"/>
              </a:spcAft>
              <a:buClrTx/>
              <a:buSzTx/>
              <a:buFont typeface="+mj-lt"/>
              <a:buAutoNum type="arabicPeriod"/>
              <a:tabLst/>
              <a:defRPr/>
            </a:pPr>
            <a:r>
              <a:rPr lang="en-US" sz="1000" dirty="0">
                <a:latin typeface="Avenir Next LT Pro" panose="020B0504020202020204" pitchFamily="34" charset="0"/>
                <a:cs typeface="Times New Roman" panose="02020603050405020304" pitchFamily="18" charset="0"/>
              </a:rPr>
              <a:t>Contact information of two referees (one must be PhD Supervisor) </a:t>
            </a:r>
          </a:p>
          <a:p>
            <a:pPr marL="228600" marR="0" lvl="0" indent="-228600" algn="l" defTabSz="914400" rtl="0" eaLnBrk="1" fontAlgn="auto" latinLnBrk="0" hangingPunct="1">
              <a:spcBef>
                <a:spcPts val="0"/>
              </a:spcBef>
              <a:spcAft>
                <a:spcPts val="800"/>
              </a:spcAft>
              <a:buClrTx/>
              <a:buSzTx/>
              <a:buFont typeface="+mj-lt"/>
              <a:buAutoNum type="arabicPeriod"/>
              <a:tabLst/>
              <a:defRPr/>
            </a:pPr>
            <a:r>
              <a:rPr lang="en-US" sz="1000" dirty="0">
                <a:latin typeface="Avenir Next LT Pro" panose="020B0504020202020204" pitchFamily="34" charset="0"/>
                <a:cs typeface="Times New Roman" panose="02020603050405020304" pitchFamily="18" charset="0"/>
              </a:rPr>
              <a:t>Top 3 publications (in PDF) and any other supporting documents (scanned copy)</a:t>
            </a:r>
          </a:p>
          <a:p>
            <a:pPr marL="0" marR="0" lvl="0" indent="0" algn="l" defTabSz="914400" rtl="0" eaLnBrk="1" fontAlgn="auto" latinLnBrk="0" hangingPunct="1">
              <a:spcBef>
                <a:spcPts val="0"/>
              </a:spcBef>
              <a:spcAft>
                <a:spcPts val="800"/>
              </a:spcAft>
              <a:buClrTx/>
              <a:buSzTx/>
              <a:buFontTx/>
              <a:buNone/>
              <a:tabLst/>
              <a:defRPr/>
            </a:pPr>
            <a:r>
              <a:rPr lang="en-US" sz="1000" dirty="0">
                <a:latin typeface="Avenir Next LT Pro" panose="020B0504020202020204" pitchFamily="34" charset="0"/>
                <a:cs typeface="Times New Roman" panose="02020603050405020304" pitchFamily="18" charset="0"/>
              </a:rPr>
              <a:t> </a:t>
            </a:r>
          </a:p>
          <a:p>
            <a:pPr marL="0" marR="0" lvl="0" indent="0" algn="l" defTabSz="914400" rtl="0" eaLnBrk="1" fontAlgn="auto" latinLnBrk="0" hangingPunct="1">
              <a:spcBef>
                <a:spcPts val="0"/>
              </a:spcBef>
              <a:spcAft>
                <a:spcPts val="800"/>
              </a:spcAft>
              <a:buClrTx/>
              <a:buSzTx/>
              <a:buFontTx/>
              <a:buNone/>
              <a:tabLst/>
              <a:defRPr/>
            </a:pPr>
            <a:r>
              <a:rPr lang="en-US" sz="1000" dirty="0">
                <a:latin typeface="Avenir Next LT Pro" panose="020B0504020202020204" pitchFamily="34" charset="0"/>
                <a:cs typeface="Times New Roman" panose="02020603050405020304" pitchFamily="18" charset="0"/>
              </a:rPr>
              <a:t>Interested applicants are advised to have them ready before applying on-line. Late or incomplete applications will not be considered.</a:t>
            </a:r>
          </a:p>
          <a:p>
            <a:pPr marL="0" marR="0" lvl="0" indent="0" algn="l" defTabSz="914400" rtl="0" eaLnBrk="1" fontAlgn="auto" latinLnBrk="0" hangingPunct="1">
              <a:spcBef>
                <a:spcPts val="0"/>
              </a:spcBef>
              <a:spcAft>
                <a:spcPts val="800"/>
              </a:spcAft>
              <a:buClrTx/>
              <a:buSzTx/>
              <a:buFontTx/>
              <a:buNone/>
              <a:tabLst/>
              <a:defRPr/>
            </a:pPr>
            <a:r>
              <a:rPr lang="en-US" sz="1000" dirty="0">
                <a:latin typeface="Avenir Next LT Pro" panose="020B0504020202020204" pitchFamily="34" charset="0"/>
                <a:cs typeface="Times New Roman" panose="02020603050405020304" pitchFamily="18" charset="0"/>
              </a:rPr>
              <a:t>For more information on the Presidential Postdoctoral Fellowship 2022, please visit http://www.ntu.edu.sg/tracs/ppf</a:t>
            </a:r>
          </a:p>
          <a:p>
            <a:pPr marL="0" marR="0" lvl="0" indent="0" algn="l" defTabSz="914400" rtl="0" eaLnBrk="1" fontAlgn="auto" latinLnBrk="0" hangingPunct="1">
              <a:spcBef>
                <a:spcPts val="0"/>
              </a:spcBef>
              <a:spcAft>
                <a:spcPts val="800"/>
              </a:spcAft>
              <a:buClrTx/>
              <a:buSzTx/>
              <a:buFontTx/>
              <a:buNone/>
              <a:tabLst/>
              <a:defRPr/>
            </a:pPr>
            <a:r>
              <a:rPr lang="en-US" sz="1000" dirty="0">
                <a:latin typeface="Avenir Next LT Pro" panose="020B0504020202020204" pitchFamily="34" charset="0"/>
                <a:cs typeface="Times New Roman" panose="02020603050405020304" pitchFamily="18" charset="0"/>
              </a:rPr>
              <a:t> General queries about the application can be directed to ntuppf@ntu.edu.sg.</a:t>
            </a:r>
          </a:p>
          <a:p>
            <a:pPr marL="0" marR="0" lvl="0" indent="0" algn="l" defTabSz="914400" rtl="0" eaLnBrk="1" fontAlgn="auto" latinLnBrk="0" hangingPunct="1">
              <a:spcBef>
                <a:spcPts val="0"/>
              </a:spcBef>
              <a:spcAft>
                <a:spcPts val="800"/>
              </a:spcAft>
              <a:buClrTx/>
              <a:buSzTx/>
              <a:buFontTx/>
              <a:buNone/>
              <a:tabLst/>
              <a:defRPr/>
            </a:pPr>
            <a:endParaRPr lang="en-US" sz="1000" dirty="0">
              <a:latin typeface="Avenir Next LT Pro" panose="020B0504020202020204" pitchFamily="34" charset="0"/>
              <a:cs typeface="Times New Roman" panose="02020603050405020304" pitchFamily="18" charset="0"/>
            </a:endParaRPr>
          </a:p>
          <a:p>
            <a:pPr marL="0" marR="0" lvl="0" indent="0" algn="l" defTabSz="914400" rtl="0" eaLnBrk="1" fontAlgn="auto" latinLnBrk="0" hangingPunct="1">
              <a:spcBef>
                <a:spcPts val="0"/>
              </a:spcBef>
              <a:spcAft>
                <a:spcPts val="800"/>
              </a:spcAft>
              <a:buClrTx/>
              <a:buSzTx/>
              <a:buFontTx/>
              <a:buNone/>
              <a:tabLst/>
              <a:defRPr/>
            </a:pPr>
            <a:endParaRPr lang="en-US" sz="1050" dirty="0">
              <a:latin typeface="Avenir Next LT Pro" panose="020B0504020202020204" pitchFamily="34" charset="0"/>
              <a:cs typeface="Times New Roman" panose="02020603050405020304" pitchFamily="18" charset="0"/>
            </a:endParaRPr>
          </a:p>
          <a:p>
            <a:pPr marL="0" marR="0" lvl="0" indent="0" algn="l" defTabSz="914400" rtl="0" eaLnBrk="1" fontAlgn="auto" latinLnBrk="0" hangingPunct="1">
              <a:spcBef>
                <a:spcPts val="0"/>
              </a:spcBef>
              <a:spcAft>
                <a:spcPts val="800"/>
              </a:spcAft>
              <a:buClrTx/>
              <a:buSzTx/>
              <a:buFontTx/>
              <a:buNone/>
              <a:tabLst/>
              <a:defRPr/>
            </a:pPr>
            <a:endParaRPr lang="en-US" sz="1050" dirty="0">
              <a:latin typeface="Avenir Next LT Pro" panose="020B050402020202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CB40B972-79F8-4833-A785-B47B20AD67E0}"/>
              </a:ext>
            </a:extLst>
          </p:cNvPr>
          <p:cNvSpPr/>
          <p:nvPr/>
        </p:nvSpPr>
        <p:spPr>
          <a:xfrm>
            <a:off x="-2" y="9727672"/>
            <a:ext cx="7772400" cy="178328"/>
          </a:xfrm>
          <a:prstGeom prst="rect">
            <a:avLst/>
          </a:prstGeom>
          <a:solidFill>
            <a:srgbClr val="4AC8F4"/>
          </a:solidFill>
          <a:ln>
            <a:solidFill>
              <a:srgbClr val="4AC8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2594B45-07E0-4284-9F91-5654F3786DF7}"/>
              </a:ext>
            </a:extLst>
          </p:cNvPr>
          <p:cNvSpPr/>
          <p:nvPr/>
        </p:nvSpPr>
        <p:spPr>
          <a:xfrm>
            <a:off x="-2" y="9880072"/>
            <a:ext cx="7772400" cy="178328"/>
          </a:xfrm>
          <a:prstGeom prst="rect">
            <a:avLst/>
          </a:prstGeom>
          <a:solidFill>
            <a:srgbClr val="0772B1"/>
          </a:solidFill>
          <a:ln>
            <a:solidFill>
              <a:srgbClr val="077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5EB2A1E-3E08-4AEE-9B07-21B5171771EC}"/>
              </a:ext>
            </a:extLst>
          </p:cNvPr>
          <p:cNvSpPr/>
          <p:nvPr/>
        </p:nvSpPr>
        <p:spPr>
          <a:xfrm>
            <a:off x="1772" y="259080"/>
            <a:ext cx="7772400" cy="45720"/>
          </a:xfrm>
          <a:prstGeom prst="rect">
            <a:avLst/>
          </a:prstGeom>
          <a:solidFill>
            <a:srgbClr val="F6654A"/>
          </a:solidFill>
          <a:ln>
            <a:solidFill>
              <a:srgbClr val="F66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bject 71">
            <a:extLst>
              <a:ext uri="{FF2B5EF4-FFF2-40B4-BE49-F238E27FC236}">
                <a16:creationId xmlns:a16="http://schemas.microsoft.com/office/drawing/2014/main" id="{B302DC54-667F-4F6A-84D9-8558BC24EB32}"/>
              </a:ext>
            </a:extLst>
          </p:cNvPr>
          <p:cNvSpPr txBox="1"/>
          <p:nvPr/>
        </p:nvSpPr>
        <p:spPr>
          <a:xfrm>
            <a:off x="468999" y="560269"/>
            <a:ext cx="6770001" cy="628377"/>
          </a:xfrm>
          <a:prstGeom prst="rect">
            <a:avLst/>
          </a:prstGeom>
        </p:spPr>
        <p:txBody>
          <a:bodyPr vert="horz" wrap="square" lIns="0" tIns="12700" rIns="0" bIns="0" rtlCol="0">
            <a:spAutoFit/>
          </a:bodyPr>
          <a:lstStyle/>
          <a:p>
            <a:pPr marL="12700">
              <a:lnSpc>
                <a:spcPct val="100000"/>
              </a:lnSpc>
              <a:spcBef>
                <a:spcPts val="100"/>
              </a:spcBef>
            </a:pPr>
            <a:r>
              <a:rPr lang="en-US" sz="2000" spc="465" dirty="0">
                <a:solidFill>
                  <a:srgbClr val="2173BA"/>
                </a:solidFill>
                <a:latin typeface="Calibri Light" panose="020F0302020204030204" pitchFamily="34" charset="0"/>
                <a:cs typeface="Calibri Light" panose="020F0302020204030204" pitchFamily="34" charset="0"/>
              </a:rPr>
              <a:t>NTU Presidential Postdoctoral Fellowship 2022 (Continued)</a:t>
            </a:r>
            <a:endParaRPr sz="1400" i="1" spc="30" dirty="0">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3023B2AA-0FAF-4EA5-99F1-4DF5B997D040}"/>
              </a:ext>
            </a:extLst>
          </p:cNvPr>
          <p:cNvSpPr txBox="1"/>
          <p:nvPr/>
        </p:nvSpPr>
        <p:spPr>
          <a:xfrm>
            <a:off x="3724035" y="8125213"/>
            <a:ext cx="4079219" cy="400110"/>
          </a:xfrm>
          <a:prstGeom prst="rect">
            <a:avLst/>
          </a:prstGeom>
          <a:noFill/>
        </p:spPr>
        <p:txBody>
          <a:bodyPr wrap="square" rtlCol="0">
            <a:spAutoFit/>
          </a:bodyPr>
          <a:lstStyle/>
          <a:p>
            <a:r>
              <a:rPr lang="en-US" sz="2000" dirty="0">
                <a:solidFill>
                  <a:schemeClr val="bg1"/>
                </a:solidFill>
                <a:latin typeface="Avenir Next LT Pro" panose="020B0504020202020204" pitchFamily="34" charset="0"/>
              </a:rPr>
              <a:t>https://tinyurl.com/neusurvey21</a:t>
            </a:r>
          </a:p>
        </p:txBody>
      </p:sp>
    </p:spTree>
    <p:extLst>
      <p:ext uri="{BB962C8B-B14F-4D97-AF65-F5344CB8AC3E}">
        <p14:creationId xmlns:p14="http://schemas.microsoft.com/office/powerpoint/2010/main" val="2630047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26361</TotalTime>
  <Words>3045</Words>
  <Application>Microsoft Office PowerPoint</Application>
  <PresentationFormat>Custom</PresentationFormat>
  <Paragraphs>129</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DengXian Light</vt:lpstr>
      <vt:lpstr>Arial</vt:lpstr>
      <vt:lpstr>Arial Nova Light</vt:lpstr>
      <vt:lpstr>Avenir Next LT Pro</vt:lpstr>
      <vt:lpstr>Bell MT</vt:lpstr>
      <vt:lpstr>Calibri</vt:lpstr>
      <vt:lpstr>Calibri Light</vt:lpstr>
      <vt:lpstr>Copperplate Gothic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BOARD NOMINATIO NS</dc:title>
  <dc:creator>Zhu, Susan</dc:creator>
  <cp:lastModifiedBy>James Montgomery</cp:lastModifiedBy>
  <cp:revision>74</cp:revision>
  <dcterms:created xsi:type="dcterms:W3CDTF">2020-10-09T15:24:00Z</dcterms:created>
  <dcterms:modified xsi:type="dcterms:W3CDTF">2022-03-04T21:33:58Z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2020-09-30T00:00:00Z</vt:filetime>
  </property>
  <property fmtid="{D5CDD505-2E9C-101B-9397-08002B2CF9AE}" pid="3" name="Creator">
    <vt:lpwstr>Adobe InDesign 14.0 (Windows)</vt:lpwstr>
  </property>
  <property fmtid="{D5CDD505-2E9C-101B-9397-08002B2CF9AE}" pid="4" name="LastSaved">
    <vt:filetime>2020-10-09T00:00:00Z</vt:filetime>
  </property>
</Properties>
</file>